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4"/>
  </p:notesMasterIdLst>
  <p:sldIdLst>
    <p:sldId id="256" r:id="rId2"/>
    <p:sldId id="275" r:id="rId3"/>
    <p:sldId id="257" r:id="rId4"/>
    <p:sldId id="290" r:id="rId5"/>
    <p:sldId id="259" r:id="rId6"/>
    <p:sldId id="276" r:id="rId7"/>
    <p:sldId id="286" r:id="rId8"/>
    <p:sldId id="261" r:id="rId9"/>
    <p:sldId id="291" r:id="rId10"/>
    <p:sldId id="258" r:id="rId11"/>
    <p:sldId id="287" r:id="rId12"/>
    <p:sldId id="289" r:id="rId13"/>
    <p:sldId id="277" r:id="rId14"/>
    <p:sldId id="278" r:id="rId15"/>
    <p:sldId id="280" r:id="rId16"/>
    <p:sldId id="283" r:id="rId17"/>
    <p:sldId id="285" r:id="rId18"/>
    <p:sldId id="282" r:id="rId19"/>
    <p:sldId id="284" r:id="rId20"/>
    <p:sldId id="266" r:id="rId21"/>
    <p:sldId id="279" r:id="rId22"/>
    <p:sldId id="288" r:id="rId23"/>
    <p:sldId id="260" r:id="rId24"/>
    <p:sldId id="262" r:id="rId25"/>
    <p:sldId id="263" r:id="rId26"/>
    <p:sldId id="264" r:id="rId27"/>
    <p:sldId id="265" r:id="rId28"/>
    <p:sldId id="267" r:id="rId29"/>
    <p:sldId id="268" r:id="rId30"/>
    <p:sldId id="269" r:id="rId31"/>
    <p:sldId id="270" r:id="rId32"/>
    <p:sldId id="274" r:id="rId33"/>
  </p:sldIdLst>
  <p:sldSz cx="9144000" cy="5143500" type="screen16x9"/>
  <p:notesSz cx="6858000" cy="9144000"/>
  <p:embeddedFontLst>
    <p:embeddedFont>
      <p:font typeface="Oswald" pitchFamily="2" charset="77"/>
      <p:regular r:id="rId35"/>
      <p:bold r:id="rId36"/>
    </p:embeddedFont>
    <p:embeddedFont>
      <p:font typeface="Roboto" panose="02000000000000000000" pitchFamily="2" charset="0"/>
      <p:regular r:id="rId37"/>
      <p:bold r:id="rId38"/>
      <p:italic r:id="rId39"/>
      <p:boldItalic r:id="rId4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B599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404"/>
    <p:restoredTop sz="83951"/>
  </p:normalViewPr>
  <p:slideViewPr>
    <p:cSldViewPr snapToGrid="0">
      <p:cViewPr>
        <p:scale>
          <a:sx n="141" d="100"/>
          <a:sy n="141" d="100"/>
        </p:scale>
        <p:origin x="408" y="176"/>
      </p:cViewPr>
      <p:guideLst>
        <p:guide orient="horz" pos="1620"/>
        <p:guide pos="2880"/>
      </p:guideLst>
    </p:cSldViewPr>
  </p:slideViewPr>
  <p:notesTextViewPr>
    <p:cViewPr>
      <p:scale>
        <a:sx n="125" d="100"/>
        <a:sy n="125"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5.fntdata"/><Relationship Id="rId21" Type="http://schemas.openxmlformats.org/officeDocument/2006/relationships/slide" Target="slides/slide20.xml"/><Relationship Id="rId34" Type="http://schemas.openxmlformats.org/officeDocument/2006/relationships/notesMaster" Target="notesMasters/notesMaster1.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3.fntdata"/><Relationship Id="rId40" Type="http://schemas.openxmlformats.org/officeDocument/2006/relationships/font" Target="fonts/font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1.fntdata"/><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4.fntdata"/></Relationships>
</file>

<file path=ppt/charts/_rels/chart1.xml.rels><?xml version="1.0" encoding="UTF-8" standalone="yes"?>
<Relationships xmlns="http://schemas.openxmlformats.org/package/2006/relationships"><Relationship Id="rId3" Type="http://schemas.openxmlformats.org/officeDocument/2006/relationships/oleObject" Target="file:////Users/anh-thutran/Desktop/Shipments_Daten_SCa.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Users/anh-thutran/Desktop/Shipments_Daten_SCa.xlsx"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just">
              <a:defRPr sz="1400" b="0" i="0" u="none" strike="noStrike" kern="1200" spc="0" baseline="0">
                <a:solidFill>
                  <a:srgbClr val="3B5998"/>
                </a:solidFill>
                <a:latin typeface="+mn-lt"/>
                <a:ea typeface="+mn-ea"/>
                <a:cs typeface="+mn-cs"/>
              </a:defRPr>
            </a:pPr>
            <a:r>
              <a:rPr lang="en-US" sz="1200" b="1" dirty="0" err="1">
                <a:solidFill>
                  <a:schemeClr val="bg2">
                    <a:lumMod val="50000"/>
                  </a:schemeClr>
                </a:solidFill>
              </a:rPr>
              <a:t>Gesamtumsatz</a:t>
            </a:r>
            <a:r>
              <a:rPr lang="en-US" sz="1200" b="1" dirty="0">
                <a:solidFill>
                  <a:schemeClr val="bg2">
                    <a:lumMod val="50000"/>
                  </a:schemeClr>
                </a:solidFill>
              </a:rPr>
              <a:t> </a:t>
            </a:r>
            <a:r>
              <a:rPr lang="en-US" sz="1200" b="1" dirty="0" err="1">
                <a:solidFill>
                  <a:schemeClr val="bg2">
                    <a:lumMod val="50000"/>
                  </a:schemeClr>
                </a:solidFill>
              </a:rPr>
              <a:t>nach</a:t>
            </a:r>
            <a:r>
              <a:rPr lang="en-US" sz="1200" b="1" dirty="0">
                <a:solidFill>
                  <a:schemeClr val="bg2">
                    <a:lumMod val="50000"/>
                  </a:schemeClr>
                </a:solidFill>
              </a:rPr>
              <a:t> Domain Lane (in %) </a:t>
            </a:r>
          </a:p>
          <a:p>
            <a:pPr algn="just">
              <a:defRPr sz="1400">
                <a:solidFill>
                  <a:srgbClr val="3B5998"/>
                </a:solidFill>
              </a:defRPr>
            </a:pPr>
            <a:r>
              <a:rPr lang="en-US" sz="1200" dirty="0">
                <a:solidFill>
                  <a:schemeClr val="bg2">
                    <a:lumMod val="50000"/>
                  </a:schemeClr>
                </a:solidFill>
              </a:rPr>
              <a:t>(Länder ab 1%)</a:t>
            </a:r>
          </a:p>
        </c:rich>
      </c:tx>
      <c:layout>
        <c:manualLayout>
          <c:xMode val="edge"/>
          <c:yMode val="edge"/>
          <c:x val="3.8824616672170041E-2"/>
          <c:y val="3.3249042308315491E-2"/>
        </c:manualLayout>
      </c:layout>
      <c:overlay val="0"/>
      <c:spPr>
        <a:noFill/>
        <a:ln>
          <a:noFill/>
        </a:ln>
        <a:effectLst/>
      </c:spPr>
      <c:txPr>
        <a:bodyPr rot="0" spcFirstLastPara="1" vertOverflow="ellipsis" vert="horz" wrap="square" anchor="ctr" anchorCtr="1"/>
        <a:lstStyle/>
        <a:p>
          <a:pPr algn="just">
            <a:defRPr sz="1400" b="0" i="0" u="none" strike="noStrike" kern="1200" spc="0" baseline="0">
              <a:solidFill>
                <a:srgbClr val="3B5998"/>
              </a:solidFill>
              <a:latin typeface="+mn-lt"/>
              <a:ea typeface="+mn-ea"/>
              <a:cs typeface="+mn-cs"/>
            </a:defRPr>
          </a:pPr>
          <a:endParaRPr lang="de-DE"/>
        </a:p>
      </c:txPr>
    </c:title>
    <c:autoTitleDeleted val="0"/>
    <c:plotArea>
      <c:layout/>
      <c:pieChart>
        <c:varyColors val="1"/>
        <c:ser>
          <c:idx val="0"/>
          <c:order val="0"/>
          <c:tx>
            <c:strRef>
              <c:f>Tabelle4!$Q$4</c:f>
              <c:strCache>
                <c:ptCount val="1"/>
                <c:pt idx="0">
                  <c:v>Summe von total_revenue</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45BB-0147-A852-B1E568CCAF80}"/>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45BB-0147-A852-B1E568CCAF80}"/>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45BB-0147-A852-B1E568CCAF80}"/>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45BB-0147-A852-B1E568CCAF80}"/>
              </c:ext>
            </c:extLst>
          </c:dPt>
          <c:dPt>
            <c:idx val="4"/>
            <c:bubble3D val="0"/>
            <c:spPr>
              <a:solidFill>
                <a:schemeClr val="bg1">
                  <a:lumMod val="65000"/>
                </a:schemeClr>
              </a:solidFill>
              <a:ln w="19050">
                <a:solidFill>
                  <a:schemeClr val="lt1"/>
                </a:solidFill>
              </a:ln>
              <a:effectLst/>
            </c:spPr>
            <c:extLst>
              <c:ext xmlns:c16="http://schemas.microsoft.com/office/drawing/2014/chart" uri="{C3380CC4-5D6E-409C-BE32-E72D297353CC}">
                <c16:uniqueId val="{00000009-45BB-0147-A852-B1E568CCAF80}"/>
              </c:ext>
            </c:extLst>
          </c:dPt>
          <c:dPt>
            <c:idx val="5"/>
            <c:bubble3D val="0"/>
            <c:spPr>
              <a:solidFill>
                <a:schemeClr val="accent6"/>
              </a:solidFill>
              <a:ln w="19050">
                <a:solidFill>
                  <a:schemeClr val="lt1"/>
                </a:solidFill>
              </a:ln>
              <a:effectLst/>
            </c:spPr>
            <c:extLst>
              <c:ext xmlns:c16="http://schemas.microsoft.com/office/drawing/2014/chart" uri="{C3380CC4-5D6E-409C-BE32-E72D297353CC}">
                <c16:uniqueId val="{0000000B-45BB-0147-A852-B1E568CCAF80}"/>
              </c:ext>
            </c:extLst>
          </c:dPt>
          <c:dPt>
            <c:idx val="6"/>
            <c:bubble3D val="0"/>
            <c:spPr>
              <a:solidFill>
                <a:srgbClr val="3B5998"/>
              </a:solidFill>
              <a:ln w="19050">
                <a:solidFill>
                  <a:schemeClr val="lt1"/>
                </a:solidFill>
              </a:ln>
              <a:effectLst/>
            </c:spPr>
            <c:extLst>
              <c:ext xmlns:c16="http://schemas.microsoft.com/office/drawing/2014/chart" uri="{C3380CC4-5D6E-409C-BE32-E72D297353CC}">
                <c16:uniqueId val="{0000000D-45BB-0147-A852-B1E568CCAF80}"/>
              </c:ext>
            </c:extLst>
          </c:dPt>
          <c:dPt>
            <c:idx val="7"/>
            <c:bubble3D val="0"/>
            <c:spPr>
              <a:solidFill>
                <a:schemeClr val="accent2">
                  <a:lumMod val="60000"/>
                </a:schemeClr>
              </a:solidFill>
              <a:ln w="19050">
                <a:solidFill>
                  <a:schemeClr val="lt1"/>
                </a:solidFill>
              </a:ln>
              <a:effectLst/>
            </c:spPr>
            <c:extLst>
              <c:ext xmlns:c16="http://schemas.microsoft.com/office/drawing/2014/chart" uri="{C3380CC4-5D6E-409C-BE32-E72D297353CC}">
                <c16:uniqueId val="{0000000F-45BB-0147-A852-B1E568CCAF80}"/>
              </c:ext>
            </c:extLst>
          </c:dPt>
          <c:dPt>
            <c:idx val="8"/>
            <c:bubble3D val="0"/>
            <c:spPr>
              <a:solidFill>
                <a:schemeClr val="accent3">
                  <a:lumMod val="60000"/>
                </a:schemeClr>
              </a:solidFill>
              <a:ln w="19050">
                <a:solidFill>
                  <a:schemeClr val="lt1"/>
                </a:solidFill>
              </a:ln>
              <a:effectLst/>
            </c:spPr>
            <c:extLst>
              <c:ext xmlns:c16="http://schemas.microsoft.com/office/drawing/2014/chart" uri="{C3380CC4-5D6E-409C-BE32-E72D297353CC}">
                <c16:uniqueId val="{00000011-45BB-0147-A852-B1E568CCAF80}"/>
              </c:ext>
            </c:extLst>
          </c:dPt>
          <c:dLbls>
            <c:dLbl>
              <c:idx val="5"/>
              <c:layout>
                <c:manualLayout>
                  <c:x val="9.6776282952514853E-3"/>
                  <c:y val="3.1742205525087663E-2"/>
                </c:manualLayout>
              </c:layout>
              <c:dLblPos val="bestFit"/>
              <c:showLegendKey val="0"/>
              <c:showVal val="0"/>
              <c:showCatName val="0"/>
              <c:showSerName val="0"/>
              <c:showPercent val="1"/>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B-45BB-0147-A852-B1E568CCAF80}"/>
                </c:ext>
              </c:extLst>
            </c:dLbl>
            <c:dLbl>
              <c:idx val="7"/>
              <c:layout>
                <c:manualLayout>
                  <c:x val="-3.8710513181005941E-2"/>
                  <c:y val="7.0538234500194955E-3"/>
                </c:manualLayout>
              </c:layout>
              <c:dLblPos val="bestFit"/>
              <c:showLegendKey val="0"/>
              <c:showVal val="0"/>
              <c:showCatName val="0"/>
              <c:showSerName val="0"/>
              <c:showPercent val="1"/>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F-45BB-0147-A852-B1E568CCAF80}"/>
                </c:ext>
              </c:extLst>
            </c:dLbl>
            <c:spPr>
              <a:solidFill>
                <a:schemeClr val="bg1">
                  <a:lumMod val="50000"/>
                </a:schemeClr>
              </a:solid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de-DE"/>
              </a:p>
            </c:txPr>
            <c:dLblPos val="outEnd"/>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15:showDataLabelsRange val="1"/>
              </c:ext>
            </c:extLst>
          </c:dLbls>
          <c:cat>
            <c:strRef>
              <c:f>Tabelle4!$P$5:$P$13</c:f>
              <c:strCache>
                <c:ptCount val="9"/>
                <c:pt idx="0">
                  <c:v>RS</c:v>
                </c:pt>
                <c:pt idx="1">
                  <c:v>PL</c:v>
                </c:pt>
                <c:pt idx="2">
                  <c:v>NL</c:v>
                </c:pt>
                <c:pt idx="3">
                  <c:v>IT</c:v>
                </c:pt>
                <c:pt idx="4">
                  <c:v>HU</c:v>
                </c:pt>
                <c:pt idx="5">
                  <c:v>FR</c:v>
                </c:pt>
                <c:pt idx="6">
                  <c:v>DE</c:v>
                </c:pt>
                <c:pt idx="7">
                  <c:v>CZ</c:v>
                </c:pt>
                <c:pt idx="8">
                  <c:v>AT</c:v>
                </c:pt>
              </c:strCache>
            </c:strRef>
          </c:cat>
          <c:val>
            <c:numRef>
              <c:f>Tabelle4!$Q$5:$Q$13</c:f>
              <c:numCache>
                <c:formatCode>_-* #,##0.00\ [$€-407]_-;\-* #,##0.00\ [$€-407]_-;_-* "-"??\ [$€-407]_-;_-@_-</c:formatCode>
                <c:ptCount val="9"/>
                <c:pt idx="0">
                  <c:v>4312736</c:v>
                </c:pt>
                <c:pt idx="1">
                  <c:v>3212528</c:v>
                </c:pt>
                <c:pt idx="2">
                  <c:v>683335</c:v>
                </c:pt>
                <c:pt idx="3">
                  <c:v>3189030</c:v>
                </c:pt>
                <c:pt idx="4">
                  <c:v>786060</c:v>
                </c:pt>
                <c:pt idx="5">
                  <c:v>1354755</c:v>
                </c:pt>
                <c:pt idx="6">
                  <c:v>49524020</c:v>
                </c:pt>
                <c:pt idx="7">
                  <c:v>1267735</c:v>
                </c:pt>
                <c:pt idx="8">
                  <c:v>676950</c:v>
                </c:pt>
              </c:numCache>
            </c:numRef>
          </c:val>
          <c:extLst>
            <c:ext xmlns:c16="http://schemas.microsoft.com/office/drawing/2014/chart" uri="{C3380CC4-5D6E-409C-BE32-E72D297353CC}">
              <c16:uniqueId val="{00000012-45BB-0147-A852-B1E568CCAF80}"/>
            </c:ext>
          </c:extLst>
        </c:ser>
        <c:ser>
          <c:idx val="1"/>
          <c:order val="1"/>
          <c:tx>
            <c:strRef>
              <c:f>Tabelle4!$R$4</c:f>
              <c:strCache>
                <c:ptCount val="1"/>
                <c:pt idx="0">
                  <c:v>in %</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14-45BB-0147-A852-B1E568CCAF80}"/>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16-45BB-0147-A852-B1E568CCAF80}"/>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18-45BB-0147-A852-B1E568CCAF80}"/>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1A-45BB-0147-A852-B1E568CCAF80}"/>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1C-45BB-0147-A852-B1E568CCAF80}"/>
              </c:ext>
            </c:extLst>
          </c:dPt>
          <c:dPt>
            <c:idx val="5"/>
            <c:bubble3D val="0"/>
            <c:spPr>
              <a:solidFill>
                <a:schemeClr val="accent6"/>
              </a:solidFill>
              <a:ln w="19050">
                <a:solidFill>
                  <a:schemeClr val="lt1"/>
                </a:solidFill>
              </a:ln>
              <a:effectLst/>
            </c:spPr>
            <c:extLst>
              <c:ext xmlns:c16="http://schemas.microsoft.com/office/drawing/2014/chart" uri="{C3380CC4-5D6E-409C-BE32-E72D297353CC}">
                <c16:uniqueId val="{0000001E-45BB-0147-A852-B1E568CCAF80}"/>
              </c:ext>
            </c:extLst>
          </c:dPt>
          <c:dPt>
            <c:idx val="6"/>
            <c:bubble3D val="0"/>
            <c:spPr>
              <a:solidFill>
                <a:schemeClr val="accent1">
                  <a:lumMod val="60000"/>
                </a:schemeClr>
              </a:solidFill>
              <a:ln w="19050">
                <a:solidFill>
                  <a:schemeClr val="lt1"/>
                </a:solidFill>
              </a:ln>
              <a:effectLst/>
            </c:spPr>
            <c:extLst>
              <c:ext xmlns:c16="http://schemas.microsoft.com/office/drawing/2014/chart" uri="{C3380CC4-5D6E-409C-BE32-E72D297353CC}">
                <c16:uniqueId val="{00000020-45BB-0147-A852-B1E568CCAF80}"/>
              </c:ext>
            </c:extLst>
          </c:dPt>
          <c:dPt>
            <c:idx val="7"/>
            <c:bubble3D val="0"/>
            <c:spPr>
              <a:solidFill>
                <a:schemeClr val="accent2">
                  <a:lumMod val="60000"/>
                </a:schemeClr>
              </a:solidFill>
              <a:ln w="19050">
                <a:solidFill>
                  <a:schemeClr val="lt1"/>
                </a:solidFill>
              </a:ln>
              <a:effectLst/>
            </c:spPr>
            <c:extLst>
              <c:ext xmlns:c16="http://schemas.microsoft.com/office/drawing/2014/chart" uri="{C3380CC4-5D6E-409C-BE32-E72D297353CC}">
                <c16:uniqueId val="{00000022-45BB-0147-A852-B1E568CCAF80}"/>
              </c:ext>
            </c:extLst>
          </c:dPt>
          <c:dPt>
            <c:idx val="8"/>
            <c:bubble3D val="0"/>
            <c:spPr>
              <a:solidFill>
                <a:schemeClr val="accent3">
                  <a:lumMod val="60000"/>
                </a:schemeClr>
              </a:solidFill>
              <a:ln w="19050">
                <a:solidFill>
                  <a:schemeClr val="lt1"/>
                </a:solidFill>
              </a:ln>
              <a:effectLst/>
            </c:spPr>
            <c:extLst>
              <c:ext xmlns:c16="http://schemas.microsoft.com/office/drawing/2014/chart" uri="{C3380CC4-5D6E-409C-BE32-E72D297353CC}">
                <c16:uniqueId val="{00000024-45BB-0147-A852-B1E568CCAF80}"/>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dLblPos val="ct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Tabelle4!$P$5:$P$13</c:f>
              <c:strCache>
                <c:ptCount val="9"/>
                <c:pt idx="0">
                  <c:v>RS</c:v>
                </c:pt>
                <c:pt idx="1">
                  <c:v>PL</c:v>
                </c:pt>
                <c:pt idx="2">
                  <c:v>NL</c:v>
                </c:pt>
                <c:pt idx="3">
                  <c:v>IT</c:v>
                </c:pt>
                <c:pt idx="4">
                  <c:v>HU</c:v>
                </c:pt>
                <c:pt idx="5">
                  <c:v>FR</c:v>
                </c:pt>
                <c:pt idx="6">
                  <c:v>DE</c:v>
                </c:pt>
                <c:pt idx="7">
                  <c:v>CZ</c:v>
                </c:pt>
                <c:pt idx="8">
                  <c:v>AT</c:v>
                </c:pt>
              </c:strCache>
            </c:strRef>
          </c:cat>
          <c:val>
            <c:numRef>
              <c:f>Tabelle4!$R$5:$R$13</c:f>
              <c:numCache>
                <c:formatCode>0.00%</c:formatCode>
                <c:ptCount val="9"/>
                <c:pt idx="0">
                  <c:v>6.416988905875104E-2</c:v>
                </c:pt>
                <c:pt idx="1">
                  <c:v>4.7799718173830101E-2</c:v>
                </c:pt>
                <c:pt idx="2">
                  <c:v>1.0167450810798907E-2</c:v>
                </c:pt>
                <c:pt idx="3">
                  <c:v>4.7450087671730617E-2</c:v>
                </c:pt>
                <c:pt idx="4">
                  <c:v>1.1695912523632756E-2</c:v>
                </c:pt>
                <c:pt idx="5">
                  <c:v>2.015761642998511E-2</c:v>
                </c:pt>
                <c:pt idx="6">
                  <c:v>0.73687581830730364</c:v>
                </c:pt>
                <c:pt idx="7">
                  <c:v>1.8862831925231627E-2</c:v>
                </c:pt>
                <c:pt idx="8">
                  <c:v>1.0072447374084923E-2</c:v>
                </c:pt>
              </c:numCache>
            </c:numRef>
          </c:val>
          <c:extLst>
            <c:ext xmlns:c16="http://schemas.microsoft.com/office/drawing/2014/chart" uri="{C3380CC4-5D6E-409C-BE32-E72D297353CC}">
              <c16:uniqueId val="{00000025-45BB-0147-A852-B1E568CCAF80}"/>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de-D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pivotSource>
    <c:name>[Shipments_Daten_SCa.xlsx]Tabelle4!PivotTable3</c:name>
    <c:fmtId val="9"/>
  </c:pivotSource>
  <c:chart>
    <c:title>
      <c:tx>
        <c:rich>
          <a:bodyPr rot="0" spcFirstLastPara="1" vertOverflow="ellipsis" vert="horz" wrap="square" anchor="ctr" anchorCtr="1"/>
          <a:lstStyle/>
          <a:p>
            <a:pPr>
              <a:defRPr sz="1400" b="0" i="0" u="none" strike="noStrike" kern="1200" spc="0" baseline="0">
                <a:solidFill>
                  <a:schemeClr val="bg2"/>
                </a:solidFill>
                <a:latin typeface="+mn-lt"/>
                <a:ea typeface="+mn-ea"/>
                <a:cs typeface="+mn-cs"/>
              </a:defRPr>
            </a:pPr>
            <a:r>
              <a:rPr lang="de-DE"/>
              <a:t>Stornierungsgründe (2018-2020)</a:t>
            </a:r>
          </a:p>
        </c:rich>
      </c:tx>
      <c:layout>
        <c:manualLayout>
          <c:xMode val="edge"/>
          <c:yMode val="edge"/>
          <c:x val="3.8741670343381836E-2"/>
          <c:y val="0"/>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bg2"/>
              </a:solidFill>
              <a:latin typeface="+mn-lt"/>
              <a:ea typeface="+mn-ea"/>
              <a:cs typeface="+mn-cs"/>
            </a:defRPr>
          </a:pPr>
          <a:endParaRPr lang="de-DE"/>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3"/>
        <c:spPr>
          <a:solidFill>
            <a:schemeClr val="accent1"/>
          </a:solidFill>
          <a:ln>
            <a:noFill/>
          </a:ln>
          <a:effectLst/>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Tabelle4!$B$45:$B$46</c:f>
              <c:strCache>
                <c:ptCount val="1"/>
                <c:pt idx="0">
                  <c:v>2018</c:v>
                </c:pt>
              </c:strCache>
            </c:strRef>
          </c:tx>
          <c:spPr>
            <a:solidFill>
              <a:schemeClr val="accent1"/>
            </a:solidFill>
            <a:ln>
              <a:noFill/>
            </a:ln>
            <a:effectLst/>
          </c:spPr>
          <c:invertIfNegative val="0"/>
          <c:dLbls>
            <c:dLbl>
              <c:idx val="8"/>
              <c:layout>
                <c:manualLayout>
                  <c:x val="-1.1768577411814253E-2"/>
                  <c:y val="-6.1052717551360815E-17"/>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2-6AEE-1C4D-8A1F-3507D56EFDBD}"/>
                </c:ext>
              </c:extLst>
            </c:dLbl>
            <c:spPr>
              <a:solidFill>
                <a:schemeClr val="bg1">
                  <a:lumMod val="75000"/>
                </a:schemeClr>
              </a:solidFill>
              <a:ln>
                <a:noFill/>
              </a:ln>
              <a:effectLst/>
            </c:spPr>
            <c:txPr>
              <a:bodyPr rot="0" spcFirstLastPara="1" vertOverflow="ellipsis" vert="horz" wrap="square" anchor="ctr" anchorCtr="1"/>
              <a:lstStyle/>
              <a:p>
                <a:pPr>
                  <a:defRPr sz="900" b="0" i="0" u="none" strike="noStrike" kern="1200" baseline="0">
                    <a:solidFill>
                      <a:schemeClr val="bg2"/>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Tabelle4!$A$47:$A$56</c:f>
              <c:strCache>
                <c:ptCount val="9"/>
                <c:pt idx="0">
                  <c:v>booked_something_wrong</c:v>
                </c:pt>
                <c:pt idx="1">
                  <c:v>changed_mind</c:v>
                </c:pt>
                <c:pt idx="2">
                  <c:v>contract_not_fulfill</c:v>
                </c:pt>
                <c:pt idx="3">
                  <c:v>customer_not_ready</c:v>
                </c:pt>
                <c:pt idx="4">
                  <c:v>fake_order</c:v>
                </c:pt>
                <c:pt idx="5">
                  <c:v>instafreight_cant_fulfill</c:v>
                </c:pt>
                <c:pt idx="6">
                  <c:v>instafreight_carrier_not_found</c:v>
                </c:pt>
                <c:pt idx="7">
                  <c:v>other</c:v>
                </c:pt>
                <c:pt idx="8">
                  <c:v>self_cancelled</c:v>
                </c:pt>
              </c:strCache>
            </c:strRef>
          </c:cat>
          <c:val>
            <c:numRef>
              <c:f>Tabelle4!$B$47:$B$56</c:f>
              <c:numCache>
                <c:formatCode>General</c:formatCode>
                <c:ptCount val="9"/>
                <c:pt idx="0">
                  <c:v>60</c:v>
                </c:pt>
                <c:pt idx="1">
                  <c:v>136</c:v>
                </c:pt>
                <c:pt idx="2">
                  <c:v>35</c:v>
                </c:pt>
                <c:pt idx="3">
                  <c:v>690</c:v>
                </c:pt>
                <c:pt idx="4">
                  <c:v>14</c:v>
                </c:pt>
                <c:pt idx="5">
                  <c:v>15</c:v>
                </c:pt>
                <c:pt idx="6">
                  <c:v>100</c:v>
                </c:pt>
                <c:pt idx="7">
                  <c:v>304</c:v>
                </c:pt>
                <c:pt idx="8">
                  <c:v>512</c:v>
                </c:pt>
              </c:numCache>
            </c:numRef>
          </c:val>
          <c:extLst>
            <c:ext xmlns:c16="http://schemas.microsoft.com/office/drawing/2014/chart" uri="{C3380CC4-5D6E-409C-BE32-E72D297353CC}">
              <c16:uniqueId val="{00000000-6AEE-1C4D-8A1F-3507D56EFDBD}"/>
            </c:ext>
          </c:extLst>
        </c:ser>
        <c:ser>
          <c:idx val="1"/>
          <c:order val="1"/>
          <c:tx>
            <c:strRef>
              <c:f>Tabelle4!$C$45:$C$46</c:f>
              <c:strCache>
                <c:ptCount val="1"/>
                <c:pt idx="0">
                  <c:v>2019</c:v>
                </c:pt>
              </c:strCache>
            </c:strRef>
          </c:tx>
          <c:spPr>
            <a:solidFill>
              <a:schemeClr val="accent2"/>
            </a:solidFill>
            <a:ln>
              <a:noFill/>
            </a:ln>
            <a:effectLst/>
          </c:spPr>
          <c:invertIfNegative val="0"/>
          <c:dLbls>
            <c:spPr>
              <a:solidFill>
                <a:schemeClr val="bg1">
                  <a:lumMod val="75000"/>
                </a:schemeClr>
              </a:solid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2"/>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Tabelle4!$A$47:$A$56</c:f>
              <c:strCache>
                <c:ptCount val="9"/>
                <c:pt idx="0">
                  <c:v>booked_something_wrong</c:v>
                </c:pt>
                <c:pt idx="1">
                  <c:v>changed_mind</c:v>
                </c:pt>
                <c:pt idx="2">
                  <c:v>contract_not_fulfill</c:v>
                </c:pt>
                <c:pt idx="3">
                  <c:v>customer_not_ready</c:v>
                </c:pt>
                <c:pt idx="4">
                  <c:v>fake_order</c:v>
                </c:pt>
                <c:pt idx="5">
                  <c:v>instafreight_cant_fulfill</c:v>
                </c:pt>
                <c:pt idx="6">
                  <c:v>instafreight_carrier_not_found</c:v>
                </c:pt>
                <c:pt idx="7">
                  <c:v>other</c:v>
                </c:pt>
                <c:pt idx="8">
                  <c:v>self_cancelled</c:v>
                </c:pt>
              </c:strCache>
            </c:strRef>
          </c:cat>
          <c:val>
            <c:numRef>
              <c:f>Tabelle4!$C$47:$C$56</c:f>
              <c:numCache>
                <c:formatCode>General</c:formatCode>
                <c:ptCount val="9"/>
                <c:pt idx="0">
                  <c:v>180</c:v>
                </c:pt>
                <c:pt idx="1">
                  <c:v>230</c:v>
                </c:pt>
                <c:pt idx="2">
                  <c:v>71</c:v>
                </c:pt>
                <c:pt idx="3">
                  <c:v>1791</c:v>
                </c:pt>
                <c:pt idx="4">
                  <c:v>620</c:v>
                </c:pt>
                <c:pt idx="5">
                  <c:v>68</c:v>
                </c:pt>
                <c:pt idx="6">
                  <c:v>111</c:v>
                </c:pt>
                <c:pt idx="7">
                  <c:v>845</c:v>
                </c:pt>
                <c:pt idx="8">
                  <c:v>485</c:v>
                </c:pt>
              </c:numCache>
            </c:numRef>
          </c:val>
          <c:extLst>
            <c:ext xmlns:c16="http://schemas.microsoft.com/office/drawing/2014/chart" uri="{C3380CC4-5D6E-409C-BE32-E72D297353CC}">
              <c16:uniqueId val="{00000010-6AEE-1C4D-8A1F-3507D56EFDBD}"/>
            </c:ext>
          </c:extLst>
        </c:ser>
        <c:ser>
          <c:idx val="2"/>
          <c:order val="2"/>
          <c:tx>
            <c:strRef>
              <c:f>Tabelle4!$D$45:$D$46</c:f>
              <c:strCache>
                <c:ptCount val="1"/>
                <c:pt idx="0">
                  <c:v>2020</c:v>
                </c:pt>
              </c:strCache>
            </c:strRef>
          </c:tx>
          <c:spPr>
            <a:solidFill>
              <a:schemeClr val="accent3"/>
            </a:solidFill>
            <a:ln>
              <a:noFill/>
            </a:ln>
            <a:effectLst/>
          </c:spPr>
          <c:invertIfNegative val="0"/>
          <c:dLbls>
            <c:dLbl>
              <c:idx val="6"/>
              <c:layout>
                <c:manualLayout>
                  <c:x val="-1.0787738006626294E-16"/>
                  <c:y val="-1.9981120201384581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5-6AEE-1C4D-8A1F-3507D56EFDBD}"/>
                </c:ext>
              </c:extLst>
            </c:dLbl>
            <c:dLbl>
              <c:idx val="7"/>
              <c:layout>
                <c:manualLayout>
                  <c:x val="-1.0787738006626294E-16"/>
                  <c:y val="-9.9905601006922591E-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4-6AEE-1C4D-8A1F-3507D56EFDBD}"/>
                </c:ext>
              </c:extLst>
            </c:dLbl>
            <c:dLbl>
              <c:idx val="8"/>
              <c:layout>
                <c:manualLayout>
                  <c:x val="-1.0787738006626294E-16"/>
                  <c:y val="-1.3320746800923012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3-6AEE-1C4D-8A1F-3507D56EFDBD}"/>
                </c:ext>
              </c:extLst>
            </c:dLbl>
            <c:spPr>
              <a:solidFill>
                <a:schemeClr val="bg1">
                  <a:lumMod val="75000"/>
                </a:schemeClr>
              </a:solid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2"/>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Tabelle4!$A$47:$A$56</c:f>
              <c:strCache>
                <c:ptCount val="9"/>
                <c:pt idx="0">
                  <c:v>booked_something_wrong</c:v>
                </c:pt>
                <c:pt idx="1">
                  <c:v>changed_mind</c:v>
                </c:pt>
                <c:pt idx="2">
                  <c:v>contract_not_fulfill</c:v>
                </c:pt>
                <c:pt idx="3">
                  <c:v>customer_not_ready</c:v>
                </c:pt>
                <c:pt idx="4">
                  <c:v>fake_order</c:v>
                </c:pt>
                <c:pt idx="5">
                  <c:v>instafreight_cant_fulfill</c:v>
                </c:pt>
                <c:pt idx="6">
                  <c:v>instafreight_carrier_not_found</c:v>
                </c:pt>
                <c:pt idx="7">
                  <c:v>other</c:v>
                </c:pt>
                <c:pt idx="8">
                  <c:v>self_cancelled</c:v>
                </c:pt>
              </c:strCache>
            </c:strRef>
          </c:cat>
          <c:val>
            <c:numRef>
              <c:f>Tabelle4!$D$47:$D$56</c:f>
              <c:numCache>
                <c:formatCode>General</c:formatCode>
                <c:ptCount val="9"/>
                <c:pt idx="0">
                  <c:v>166</c:v>
                </c:pt>
                <c:pt idx="1">
                  <c:v>223</c:v>
                </c:pt>
                <c:pt idx="2">
                  <c:v>93</c:v>
                </c:pt>
                <c:pt idx="3">
                  <c:v>3904</c:v>
                </c:pt>
                <c:pt idx="4">
                  <c:v>967</c:v>
                </c:pt>
                <c:pt idx="5">
                  <c:v>70</c:v>
                </c:pt>
                <c:pt idx="6">
                  <c:v>126</c:v>
                </c:pt>
                <c:pt idx="7">
                  <c:v>1047</c:v>
                </c:pt>
                <c:pt idx="8">
                  <c:v>752</c:v>
                </c:pt>
              </c:numCache>
            </c:numRef>
          </c:val>
          <c:extLst>
            <c:ext xmlns:c16="http://schemas.microsoft.com/office/drawing/2014/chart" uri="{C3380CC4-5D6E-409C-BE32-E72D297353CC}">
              <c16:uniqueId val="{00000011-6AEE-1C4D-8A1F-3507D56EFDBD}"/>
            </c:ext>
          </c:extLst>
        </c:ser>
        <c:dLbls>
          <c:dLblPos val="outEnd"/>
          <c:showLegendKey val="0"/>
          <c:showVal val="1"/>
          <c:showCatName val="0"/>
          <c:showSerName val="0"/>
          <c:showPercent val="0"/>
          <c:showBubbleSize val="0"/>
        </c:dLbls>
        <c:gapWidth val="150"/>
        <c:axId val="46840143"/>
        <c:axId val="89245295"/>
      </c:barChart>
      <c:catAx>
        <c:axId val="46840143"/>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bg2"/>
                    </a:solidFill>
                    <a:latin typeface="+mn-lt"/>
                    <a:ea typeface="+mn-ea"/>
                    <a:cs typeface="+mn-cs"/>
                  </a:defRPr>
                </a:pPr>
                <a:r>
                  <a:rPr lang="de-DE"/>
                  <a:t>Stornierungsgrund</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bg2"/>
                  </a:solidFill>
                  <a:latin typeface="+mn-lt"/>
                  <a:ea typeface="+mn-ea"/>
                  <a:cs typeface="+mn-cs"/>
                </a:defRPr>
              </a:pPr>
              <a:endParaRPr lang="de-DE"/>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bg2"/>
                </a:solidFill>
                <a:latin typeface="+mn-lt"/>
                <a:ea typeface="+mn-ea"/>
                <a:cs typeface="+mn-cs"/>
              </a:defRPr>
            </a:pPr>
            <a:endParaRPr lang="de-DE"/>
          </a:p>
        </c:txPr>
        <c:crossAx val="89245295"/>
        <c:crosses val="autoZero"/>
        <c:auto val="1"/>
        <c:lblAlgn val="ctr"/>
        <c:lblOffset val="100"/>
        <c:noMultiLvlLbl val="0"/>
      </c:catAx>
      <c:valAx>
        <c:axId val="89245295"/>
        <c:scaling>
          <c:orientation val="minMax"/>
          <c:max val="40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bg2"/>
                    </a:solidFill>
                    <a:latin typeface="+mn-lt"/>
                    <a:ea typeface="+mn-ea"/>
                    <a:cs typeface="+mn-cs"/>
                  </a:defRPr>
                </a:pPr>
                <a:r>
                  <a:rPr lang="de-DE"/>
                  <a:t>Anzahl</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bg2"/>
                  </a:solidFill>
                  <a:latin typeface="+mn-lt"/>
                  <a:ea typeface="+mn-ea"/>
                  <a:cs typeface="+mn-cs"/>
                </a:defRPr>
              </a:pPr>
              <a:endParaRPr lang="de-DE"/>
            </a:p>
          </c:txPr>
        </c:title>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bg2"/>
                </a:solidFill>
                <a:latin typeface="+mn-lt"/>
                <a:ea typeface="+mn-ea"/>
                <a:cs typeface="+mn-cs"/>
              </a:defRPr>
            </a:pPr>
            <a:endParaRPr lang="de-DE"/>
          </a:p>
        </c:txPr>
        <c:crossAx val="46840143"/>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bg2"/>
              </a:solidFill>
              <a:latin typeface="+mn-lt"/>
              <a:ea typeface="+mn-ea"/>
              <a:cs typeface="+mn-cs"/>
            </a:defRPr>
          </a:pPr>
          <a:endParaRPr lang="de-D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chemeClr val="bg2"/>
          </a:solidFill>
        </a:defRPr>
      </a:pPr>
      <a:endParaRPr lang="de-DE"/>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b9d7749dc5_0_1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b9d7749dc5_0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DE" sz="1100" b="0" i="0" u="none" strike="noStrike" cap="none" dirty="0" err="1">
                <a:solidFill>
                  <a:srgbClr val="000000"/>
                </a:solidFill>
                <a:effectLst/>
                <a:latin typeface="Arial"/>
                <a:ea typeface="Arial"/>
                <a:cs typeface="Arial"/>
                <a:sym typeface="Arial"/>
              </a:rPr>
              <a:t>Farbcode</a:t>
            </a:r>
            <a:r>
              <a:rPr lang="de-DE" sz="1100" b="0" i="0" u="none" strike="noStrike" cap="none" dirty="0">
                <a:solidFill>
                  <a:srgbClr val="000000"/>
                </a:solidFill>
                <a:effectLst/>
                <a:latin typeface="Arial"/>
                <a:ea typeface="Arial"/>
                <a:cs typeface="Arial"/>
                <a:sym typeface="Arial"/>
              </a:rPr>
              <a:t> HEX #3b5998</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de-DE" sz="1100" b="0" i="0" u="none" strike="noStrike" cap="none" dirty="0">
              <a:solidFill>
                <a:srgbClr val="000000"/>
              </a:solidFill>
              <a:effectLst/>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DE" sz="1100" b="0" i="0" u="none" strike="noStrike" cap="none" dirty="0">
                <a:solidFill>
                  <a:srgbClr val="000000"/>
                </a:solidFill>
                <a:effectLst/>
                <a:latin typeface="Arial"/>
                <a:ea typeface="Arial"/>
                <a:cs typeface="Arial"/>
                <a:sym typeface="Arial"/>
              </a:rPr>
              <a:t>Inhalt:</a:t>
            </a:r>
          </a:p>
          <a:p>
            <a:pPr>
              <a:buFont typeface="+mj-lt"/>
              <a:buAutoNum type="arabicPeriod"/>
            </a:pPr>
            <a:r>
              <a:rPr lang="de-DE" b="1" dirty="0"/>
              <a:t>Team</a:t>
            </a:r>
          </a:p>
          <a:p>
            <a:pPr>
              <a:buFont typeface="+mj-lt"/>
              <a:buAutoNum type="arabicPeriod"/>
            </a:pPr>
            <a:r>
              <a:rPr lang="de-DE" b="1" dirty="0"/>
              <a:t>Visuelle Exploration und Datenbereinigung</a:t>
            </a:r>
          </a:p>
          <a:p>
            <a:pPr>
              <a:buFont typeface="+mj-lt"/>
              <a:buAutoNum type="arabicPeriod"/>
            </a:pPr>
            <a:r>
              <a:rPr lang="de-DE" b="1" dirty="0"/>
              <a:t>Kennzahlen und Reporting</a:t>
            </a:r>
          </a:p>
          <a:p>
            <a:pPr lvl="1">
              <a:buFont typeface="+mj-lt"/>
              <a:buAutoNum type="arabicPeriod"/>
            </a:pPr>
            <a:r>
              <a:rPr lang="de-DE" dirty="0"/>
              <a:t>Fulfillment-</a:t>
            </a:r>
            <a:r>
              <a:rPr lang="de-DE" dirty="0" err="1"/>
              <a:t>Strategy</a:t>
            </a:r>
            <a:r>
              <a:rPr lang="de-DE" dirty="0"/>
              <a:t> und Business Model</a:t>
            </a:r>
          </a:p>
          <a:p>
            <a:pPr lvl="1">
              <a:buFont typeface="+mj-lt"/>
              <a:buAutoNum type="arabicPeriod"/>
            </a:pPr>
            <a:r>
              <a:rPr lang="de-DE" dirty="0"/>
              <a:t>Marge, Kosten und Umsatz</a:t>
            </a:r>
            <a:endParaRPr lang="de-DE" b="1" dirty="0"/>
          </a:p>
          <a:p>
            <a:pPr>
              <a:buFont typeface="+mj-lt"/>
              <a:buAutoNum type="arabicPeriod"/>
            </a:pPr>
            <a:r>
              <a:rPr lang="de-DE" b="1" dirty="0"/>
              <a:t>Deskriptive Statistik</a:t>
            </a:r>
          </a:p>
          <a:p>
            <a:pPr lvl="1">
              <a:buFont typeface="+mj-lt"/>
              <a:buAutoNum type="arabicPeriod"/>
            </a:pPr>
            <a:r>
              <a:rPr lang="de-DE" dirty="0"/>
              <a:t>Zeitreihenanalyse Vorgehen</a:t>
            </a:r>
          </a:p>
          <a:p>
            <a:pPr lvl="1">
              <a:buFont typeface="+mj-lt"/>
              <a:buAutoNum type="arabicPeriod"/>
            </a:pPr>
            <a:r>
              <a:rPr lang="de-DE" dirty="0"/>
              <a:t>Identifizierte Muster - </a:t>
            </a:r>
            <a:r>
              <a:rPr lang="de-DE" dirty="0" err="1"/>
              <a:t>Saisonalitäten</a:t>
            </a:r>
            <a:r>
              <a:rPr lang="de-DE" dirty="0"/>
              <a:t> und Trends</a:t>
            </a:r>
          </a:p>
          <a:p>
            <a:pPr>
              <a:buFont typeface="+mj-lt"/>
              <a:buAutoNum type="arabicPeriod"/>
            </a:pPr>
            <a:r>
              <a:rPr lang="de-DE" b="1" dirty="0"/>
              <a:t>Korrelation und Regression</a:t>
            </a:r>
          </a:p>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b9a23ad0d3_1_1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b9a23ad0d3_1_1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sz="1100" dirty="0">
                <a:effectLst/>
                <a:highlight>
                  <a:srgbClr val="FFFFFF"/>
                </a:highlight>
              </a:rPr>
              <a:t>Wir betrachten Umsatz, Kosten und Marge für </a:t>
            </a:r>
            <a:r>
              <a:rPr lang="de-DE" sz="1100" b="1" dirty="0">
                <a:effectLst/>
                <a:highlight>
                  <a:srgbClr val="FFFFFF"/>
                </a:highlight>
              </a:rPr>
              <a:t>ganz Europa</a:t>
            </a:r>
            <a:r>
              <a:rPr lang="de-DE" sz="1100" dirty="0">
                <a:effectLst/>
                <a:highlight>
                  <a:srgbClr val="FFFFFF"/>
                </a:highlight>
              </a:rPr>
              <a:t>.</a:t>
            </a:r>
          </a:p>
          <a:p>
            <a:pPr marL="0" lvl="0" indent="0" algn="l" rtl="0">
              <a:spcBef>
                <a:spcPts val="0"/>
              </a:spcBef>
              <a:spcAft>
                <a:spcPts val="0"/>
              </a:spcAft>
              <a:buNone/>
            </a:pPr>
            <a:r>
              <a:rPr lang="de-DE" sz="1100" dirty="0">
                <a:effectLst/>
                <a:highlight>
                  <a:srgbClr val="FFFFFF"/>
                </a:highlight>
              </a:rPr>
              <a:t>Um bessere Resultate zu liefern fokussieren uns ab nächster Folie nur auf Nationaler Ebene: </a:t>
            </a:r>
            <a:r>
              <a:rPr lang="de-DE" sz="1100" b="1" dirty="0">
                <a:effectLst/>
                <a:highlight>
                  <a:srgbClr val="FFFFFF"/>
                </a:highlight>
              </a:rPr>
              <a:t>Deutschland</a:t>
            </a:r>
            <a:r>
              <a:rPr lang="de-DE" sz="1100" dirty="0">
                <a:effectLst/>
                <a:highlight>
                  <a:srgbClr val="FFFFFF"/>
                </a:highlight>
              </a:rPr>
              <a:t>.</a:t>
            </a:r>
          </a:p>
          <a:p>
            <a:pPr marL="0" lvl="0" indent="0" algn="l" rtl="0">
              <a:spcBef>
                <a:spcPts val="0"/>
              </a:spcBef>
              <a:spcAft>
                <a:spcPts val="0"/>
              </a:spcAft>
              <a:buNone/>
            </a:pPr>
            <a:endParaRPr lang="de-DE" sz="1100" dirty="0">
              <a:effectLst/>
              <a:highlight>
                <a:srgbClr val="FFFFFF"/>
              </a:highlight>
            </a:endParaRPr>
          </a:p>
          <a:p>
            <a:pPr marL="0" lvl="0" indent="0" algn="l" rtl="0">
              <a:spcBef>
                <a:spcPts val="0"/>
              </a:spcBef>
              <a:spcAft>
                <a:spcPts val="0"/>
              </a:spcAft>
              <a:buNone/>
            </a:pPr>
            <a:endParaRPr lang="de-DE" sz="1100" dirty="0">
              <a:effectLst/>
              <a:highlight>
                <a:srgbClr val="FFFFFF"/>
              </a:highlight>
            </a:endParaRPr>
          </a:p>
          <a:p>
            <a:pPr marL="0" lvl="0" indent="0" algn="l" rtl="0">
              <a:spcBef>
                <a:spcPts val="0"/>
              </a:spcBef>
              <a:spcAft>
                <a:spcPts val="0"/>
              </a:spcAft>
              <a:buNone/>
            </a:pPr>
            <a:endParaRPr lang="de-DE" sz="1100" dirty="0">
              <a:effectLst/>
              <a:highlight>
                <a:srgbClr val="FFFFFF"/>
              </a:highlight>
            </a:endParaRPr>
          </a:p>
          <a:p>
            <a:pPr marL="0" lvl="0" indent="0" algn="l" rtl="0">
              <a:spcBef>
                <a:spcPts val="0"/>
              </a:spcBef>
              <a:spcAft>
                <a:spcPts val="0"/>
              </a:spcAft>
              <a:buNone/>
            </a:pPr>
            <a:r>
              <a:rPr lang="de-DE" sz="1100" b="1" dirty="0">
                <a:solidFill>
                  <a:schemeClr val="bg2"/>
                </a:solidFill>
                <a:effectLst/>
                <a:highlight>
                  <a:srgbClr val="FFFFFF"/>
                </a:highlight>
              </a:rPr>
              <a:t>Rechnung:</a:t>
            </a:r>
          </a:p>
          <a:p>
            <a:pPr marL="0" lvl="0" indent="0" algn="l" rtl="0">
              <a:spcBef>
                <a:spcPts val="0"/>
              </a:spcBef>
              <a:spcAft>
                <a:spcPts val="0"/>
              </a:spcAft>
              <a:buNone/>
            </a:pPr>
            <a:r>
              <a:rPr lang="de-DE" sz="1100" dirty="0">
                <a:solidFill>
                  <a:schemeClr val="bg2"/>
                </a:solidFill>
                <a:effectLst/>
                <a:highlight>
                  <a:srgbClr val="FFFFFF"/>
                </a:highlight>
              </a:rPr>
              <a:t>319.903 Gesamtumsatz in </a:t>
            </a:r>
            <a:r>
              <a:rPr lang="de-DE" sz="1800" b="0" i="0" u="none" strike="noStrike" cap="none" dirty="0">
                <a:solidFill>
                  <a:schemeClr val="bg2"/>
                </a:solidFill>
                <a:effectLst/>
                <a:highlight>
                  <a:srgbClr val="FFFFFF"/>
                </a:highlight>
                <a:latin typeface="Arial"/>
                <a:ea typeface="Arial"/>
                <a:cs typeface="Arial"/>
                <a:sym typeface="Arial"/>
              </a:rPr>
              <a:t>2018-01</a:t>
            </a:r>
          </a:p>
          <a:p>
            <a:pPr marL="0" lvl="0" indent="0" algn="l" rtl="0">
              <a:spcBef>
                <a:spcPts val="0"/>
              </a:spcBef>
              <a:spcAft>
                <a:spcPts val="0"/>
              </a:spcAft>
              <a:buNone/>
            </a:pPr>
            <a:r>
              <a:rPr lang="de-DE" sz="1100" dirty="0">
                <a:solidFill>
                  <a:schemeClr val="bg2"/>
                </a:solidFill>
                <a:effectLst/>
              </a:rPr>
              <a:t>3.954.006 </a:t>
            </a:r>
            <a:r>
              <a:rPr lang="de-DE" sz="1800" dirty="0">
                <a:solidFill>
                  <a:schemeClr val="bg2"/>
                </a:solidFill>
                <a:effectLst/>
                <a:highlight>
                  <a:srgbClr val="FFFFFF"/>
                </a:highlight>
              </a:rPr>
              <a:t>Gesamtumsatz in </a:t>
            </a:r>
            <a:r>
              <a:rPr lang="de-DE" sz="3200" b="0" i="0" u="none" strike="noStrike" cap="none" dirty="0">
                <a:solidFill>
                  <a:schemeClr val="bg2"/>
                </a:solidFill>
                <a:effectLst/>
                <a:highlight>
                  <a:srgbClr val="FFFFFF"/>
                </a:highlight>
                <a:latin typeface="Arial"/>
                <a:ea typeface="Arial"/>
                <a:cs typeface="Arial"/>
                <a:sym typeface="Arial"/>
              </a:rPr>
              <a:t>2020-12</a:t>
            </a:r>
          </a:p>
          <a:p>
            <a:pPr marL="0" lvl="0" indent="0" algn="l" rtl="0">
              <a:spcBef>
                <a:spcPts val="0"/>
              </a:spcBef>
              <a:spcAft>
                <a:spcPts val="0"/>
              </a:spcAft>
              <a:buNone/>
            </a:pPr>
            <a:r>
              <a:rPr lang="de-DE" sz="3200" b="0" i="0" u="none" strike="noStrike" cap="none" dirty="0">
                <a:solidFill>
                  <a:schemeClr val="bg2"/>
                </a:solidFill>
                <a:effectLst/>
                <a:highlight>
                  <a:srgbClr val="FFFFFF"/>
                </a:highlight>
                <a:latin typeface="Arial"/>
                <a:cs typeface="Arial"/>
                <a:sym typeface="Arial"/>
              </a:rPr>
              <a:t>Prozent = (</a:t>
            </a:r>
            <a:r>
              <a:rPr lang="de-DE" sz="3200" dirty="0">
                <a:solidFill>
                  <a:schemeClr val="bg2"/>
                </a:solidFill>
                <a:effectLst/>
                <a:highlight>
                  <a:srgbClr val="FFFFFF"/>
                </a:highlight>
              </a:rPr>
              <a:t>3.954.006 / 319.903) = </a:t>
            </a:r>
            <a:r>
              <a:rPr lang="de-DE" sz="3200" b="0" i="0" u="none" strike="noStrike" cap="none" dirty="0">
                <a:solidFill>
                  <a:schemeClr val="bg2"/>
                </a:solidFill>
                <a:effectLst/>
                <a:highlight>
                  <a:srgbClr val="FFFFFF"/>
                </a:highlight>
                <a:latin typeface="Arial"/>
                <a:cs typeface="Arial"/>
                <a:sym typeface="Arial"/>
              </a:rPr>
              <a:t>12,36%</a:t>
            </a:r>
            <a:br>
              <a:rPr lang="de-DE" sz="1800" dirty="0"/>
            </a:br>
            <a:br>
              <a:rPr lang="de-DE" sz="1800" dirty="0">
                <a:highlight>
                  <a:srgbClr val="FFFFFF"/>
                </a:highlight>
              </a:rPr>
            </a:br>
            <a:endParaRPr sz="1800" dirty="0">
              <a:solidFill>
                <a:srgbClr val="455F7C"/>
              </a:solidFill>
              <a:highlight>
                <a:srgbClr val="FFFFFF"/>
              </a:highlight>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endParaRPr lang="de-DE" dirty="0">
              <a:highlight>
                <a:srgbClr val="FFFFFF"/>
              </a:highlight>
            </a:endParaRPr>
          </a:p>
        </p:txBody>
      </p:sp>
    </p:spTree>
    <p:extLst>
      <p:ext uri="{BB962C8B-B14F-4D97-AF65-F5344CB8AC3E}">
        <p14:creationId xmlns:p14="http://schemas.microsoft.com/office/powerpoint/2010/main" val="17417142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indent="0">
              <a:buNone/>
            </a:pPr>
            <a:r>
              <a:rPr lang="de-DE" dirty="0">
                <a:highlight>
                  <a:srgbClr val="FFFFFF"/>
                </a:highlight>
              </a:rPr>
              <a:t>Hier wurden Stornierungen, die über 3 Jahre gehen und kleiner gleich 30 insgesamt sind rausgenommen</a:t>
            </a:r>
          </a:p>
        </p:txBody>
      </p:sp>
    </p:spTree>
    <p:extLst>
      <p:ext uri="{BB962C8B-B14F-4D97-AF65-F5344CB8AC3E}">
        <p14:creationId xmlns:p14="http://schemas.microsoft.com/office/powerpoint/2010/main" val="32869736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26575129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32431475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15411989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sz="1200" dirty="0">
                <a:solidFill>
                  <a:srgbClr val="67788A"/>
                </a:solidFill>
              </a:rPr>
              <a:t>Visualisierung der Vorhersage ("</a:t>
            </a:r>
            <a:r>
              <a:rPr lang="de-DE" sz="1200" dirty="0" err="1">
                <a:solidFill>
                  <a:srgbClr val="67788A"/>
                </a:solidFill>
              </a:rPr>
              <a:t>forecast</a:t>
            </a:r>
            <a:r>
              <a:rPr lang="de-DE" sz="1200" dirty="0">
                <a:solidFill>
                  <a:srgbClr val="67788A"/>
                </a:solidFill>
              </a:rPr>
              <a:t>") und der ursprünglichen Nachfragen ("original") in einem Liniendiagramm über die Perioden. Es wurde ein Liniendiagramm gewählt, da es den fließenden Verlauf zwischen den Perioden anzeigen lässt und dadurch wie eng die beiden Linien der Vorhersage und der </a:t>
            </a:r>
            <a:r>
              <a:rPr lang="de-DE" sz="1200" dirty="0" err="1">
                <a:solidFill>
                  <a:srgbClr val="67788A"/>
                </a:solidFill>
              </a:rPr>
              <a:t>Origanlwerte</a:t>
            </a:r>
            <a:r>
              <a:rPr lang="de-DE" sz="1200" dirty="0">
                <a:solidFill>
                  <a:srgbClr val="67788A"/>
                </a:solidFill>
              </a:rPr>
              <a:t> über die Zeit auseinander liegen, lässt sich die Güte des Modells beobachten</a:t>
            </a:r>
            <a:endParaRPr sz="1200" dirty="0">
              <a:solidFill>
                <a:srgbClr val="67788A"/>
              </a:solidFill>
              <a:highlight>
                <a:srgbClr val="FFFFFF"/>
              </a:highlight>
            </a:endParaRPr>
          </a:p>
        </p:txBody>
      </p:sp>
    </p:spTree>
    <p:extLst>
      <p:ext uri="{BB962C8B-B14F-4D97-AF65-F5344CB8AC3E}">
        <p14:creationId xmlns:p14="http://schemas.microsoft.com/office/powerpoint/2010/main" val="21029537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38066842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36462928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6308469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6458979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b9a23ad0d3_1_4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b9a23ad0d3_1_4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b9a23ad0d3_1_4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b9a23ad0d3_1_4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345927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b9a23ad0d3_1_4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b9a23ad0d3_1_4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dirty="0"/>
              <a:t>Visualisierung der Profite aus </a:t>
            </a:r>
            <a:r>
              <a:rPr lang="de-DE" dirty="0" err="1"/>
              <a:t>custom</a:t>
            </a:r>
            <a:r>
              <a:rPr lang="de-DE" dirty="0"/>
              <a:t> rate </a:t>
            </a:r>
            <a:r>
              <a:rPr lang="de-DE" dirty="0" err="1"/>
              <a:t>shipments</a:t>
            </a:r>
            <a:r>
              <a:rPr lang="de-DE" dirty="0"/>
              <a:t> und </a:t>
            </a:r>
            <a:r>
              <a:rPr lang="de-DE" dirty="0" err="1"/>
              <a:t>spot</a:t>
            </a:r>
            <a:r>
              <a:rPr lang="de-DE" dirty="0"/>
              <a:t> </a:t>
            </a:r>
            <a:r>
              <a:rPr lang="de-DE" dirty="0" err="1"/>
              <a:t>shipments</a:t>
            </a:r>
            <a:endParaRPr lang="de-DE" dirty="0"/>
          </a:p>
          <a:p>
            <a:pPr marL="0" lvl="0" indent="0" algn="l" rtl="0">
              <a:spcBef>
                <a:spcPts val="0"/>
              </a:spcBef>
              <a:spcAft>
                <a:spcPts val="0"/>
              </a:spcAft>
              <a:buNone/>
            </a:pPr>
            <a:r>
              <a:rPr lang="de-DE" dirty="0"/>
              <a:t>**Unterschied zwischen </a:t>
            </a:r>
            <a:r>
              <a:rPr lang="de-DE" dirty="0" err="1"/>
              <a:t>custom</a:t>
            </a:r>
            <a:r>
              <a:rPr lang="de-DE" dirty="0"/>
              <a:t> rate </a:t>
            </a:r>
            <a:r>
              <a:rPr lang="de-DE" dirty="0" err="1"/>
              <a:t>shipments</a:t>
            </a:r>
            <a:r>
              <a:rPr lang="de-DE" dirty="0"/>
              <a:t> und </a:t>
            </a:r>
            <a:r>
              <a:rPr lang="de-DE" dirty="0" err="1"/>
              <a:t>spot</a:t>
            </a:r>
            <a:r>
              <a:rPr lang="de-DE" dirty="0"/>
              <a:t> </a:t>
            </a:r>
            <a:r>
              <a:rPr lang="de-DE" dirty="0" err="1"/>
              <a:t>shipments</a:t>
            </a:r>
            <a:r>
              <a:rPr lang="de-DE" dirty="0"/>
              <a:t>**</a:t>
            </a:r>
          </a:p>
          <a:p>
            <a:pPr marL="0" lvl="0" indent="0" algn="l" rtl="0">
              <a:spcBef>
                <a:spcPts val="0"/>
              </a:spcBef>
              <a:spcAft>
                <a:spcPts val="0"/>
              </a:spcAft>
              <a:buNone/>
            </a:pPr>
            <a:r>
              <a:rPr lang="de-DE" dirty="0"/>
              <a:t>Bei jeder Custom Rate wird ein Vertrag mit festen Transportpreisen mit dem Kunden geschlossen und die Transportpreise gehalten werden müssen. # Frage: Wer legt den Preis </a:t>
            </a:r>
            <a:r>
              <a:rPr lang="de-DE" dirty="0" err="1"/>
              <a:t>fuer</a:t>
            </a:r>
            <a:r>
              <a:rPr lang="de-DE" dirty="0"/>
              <a:t> Transport fest?</a:t>
            </a:r>
          </a:p>
          <a:p>
            <a:pPr marL="0" lvl="0" indent="0" algn="l" rtl="0">
              <a:spcBef>
                <a:spcPts val="0"/>
              </a:spcBef>
              <a:spcAft>
                <a:spcPts val="0"/>
              </a:spcAft>
              <a:buNone/>
            </a:pPr>
            <a:r>
              <a:rPr lang="de-DE" dirty="0"/>
              <a:t>Bei dem Gegenstück der Custom Rate </a:t>
            </a:r>
            <a:r>
              <a:rPr lang="de-DE" dirty="0" err="1"/>
              <a:t>shipments</a:t>
            </a:r>
            <a:r>
              <a:rPr lang="de-DE" dirty="0"/>
              <a:t>, der Spot </a:t>
            </a:r>
            <a:r>
              <a:rPr lang="de-DE" dirty="0" err="1"/>
              <a:t>shipments</a:t>
            </a:r>
            <a:r>
              <a:rPr lang="de-DE" dirty="0"/>
              <a:t>, kann der Preis jederzeit angepasst werden. Dies passiert normalerweise auf einer wöchentlichen Basis.</a:t>
            </a:r>
            <a:endParaRPr dirty="0"/>
          </a:p>
        </p:txBody>
      </p:sp>
    </p:spTree>
    <p:extLst>
      <p:ext uri="{BB962C8B-B14F-4D97-AF65-F5344CB8AC3E}">
        <p14:creationId xmlns:p14="http://schemas.microsoft.com/office/powerpoint/2010/main" val="184606528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b9a23ad0d3_1_2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b9a23ad0d3_1_2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b9a23ad0d3_1_1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b9a23ad0d3_1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b59bed06e4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b59bed06e4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b9d7749dc5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b9d7749dc5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b9a23ad0d3_1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b9a23ad0d3_1_3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gb59bed06e4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9" name="Google Shape;289;gb59bed06e4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b9d7749dc5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b9d7749dc5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b9d7749dc5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b9d7749dc5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Font typeface="+mj-lt"/>
              <a:buAutoNum type="arabicPeriod"/>
            </a:pPr>
            <a:r>
              <a:rPr lang="de-DE" sz="800" b="1" dirty="0"/>
              <a:t>Team</a:t>
            </a:r>
          </a:p>
          <a:p>
            <a:pPr>
              <a:buFont typeface="+mj-lt"/>
              <a:buAutoNum type="arabicPeriod"/>
            </a:pPr>
            <a:r>
              <a:rPr lang="de-DE" sz="800" b="1" dirty="0"/>
              <a:t>Visuelle Exploration und Datenbereinigung</a:t>
            </a:r>
          </a:p>
          <a:p>
            <a:pPr>
              <a:buFont typeface="+mj-lt"/>
              <a:buAutoNum type="arabicPeriod"/>
            </a:pPr>
            <a:r>
              <a:rPr lang="de-DE" sz="800" b="1" dirty="0"/>
              <a:t>Kennzahlen und Reporting</a:t>
            </a:r>
          </a:p>
          <a:p>
            <a:pPr lvl="1">
              <a:buFont typeface="+mj-lt"/>
              <a:buAutoNum type="arabicPeriod"/>
            </a:pPr>
            <a:r>
              <a:rPr lang="de-DE" sz="800" dirty="0"/>
              <a:t>Fulfillment-</a:t>
            </a:r>
            <a:r>
              <a:rPr lang="de-DE" sz="800" dirty="0" err="1"/>
              <a:t>Strategy</a:t>
            </a:r>
            <a:r>
              <a:rPr lang="de-DE" sz="800" dirty="0"/>
              <a:t> und Business Model</a:t>
            </a:r>
          </a:p>
          <a:p>
            <a:pPr lvl="1">
              <a:buFont typeface="+mj-lt"/>
              <a:buAutoNum type="arabicPeriod"/>
            </a:pPr>
            <a:r>
              <a:rPr lang="de-DE" sz="800" dirty="0"/>
              <a:t>Marge, Kosten und Umsatz</a:t>
            </a:r>
            <a:endParaRPr lang="de-DE" sz="800" b="1" dirty="0"/>
          </a:p>
          <a:p>
            <a:pPr>
              <a:buFont typeface="+mj-lt"/>
              <a:buAutoNum type="arabicPeriod"/>
            </a:pPr>
            <a:r>
              <a:rPr lang="de-DE" sz="800" b="1" dirty="0"/>
              <a:t>Deskriptive Statistik</a:t>
            </a:r>
          </a:p>
          <a:p>
            <a:pPr lvl="1">
              <a:buFont typeface="+mj-lt"/>
              <a:buAutoNum type="arabicPeriod"/>
            </a:pPr>
            <a:r>
              <a:rPr lang="de-DE" sz="800" dirty="0"/>
              <a:t>Zeitreihenanalyse Vorgehen</a:t>
            </a:r>
          </a:p>
          <a:p>
            <a:pPr lvl="1">
              <a:buFont typeface="+mj-lt"/>
              <a:buAutoNum type="arabicPeriod"/>
            </a:pPr>
            <a:r>
              <a:rPr lang="de-DE" sz="800" dirty="0"/>
              <a:t>Identifizierte Muster - </a:t>
            </a:r>
            <a:r>
              <a:rPr lang="de-DE" sz="800" dirty="0" err="1"/>
              <a:t>Saisonalitäten</a:t>
            </a:r>
            <a:r>
              <a:rPr lang="de-DE" sz="800" dirty="0"/>
              <a:t> und Trends</a:t>
            </a:r>
          </a:p>
          <a:p>
            <a:pPr>
              <a:buFont typeface="+mj-lt"/>
              <a:buAutoNum type="arabicPeriod"/>
            </a:pPr>
            <a:r>
              <a:rPr lang="de-DE" sz="800" b="1" dirty="0"/>
              <a:t>Korrelation und Regression</a:t>
            </a:r>
          </a:p>
          <a:p>
            <a:pPr marL="0" lvl="0" indent="0" algn="l" rtl="0">
              <a:spcBef>
                <a:spcPts val="0"/>
              </a:spcBef>
              <a:spcAft>
                <a:spcPts val="0"/>
              </a:spcAft>
              <a:buNone/>
            </a:pP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b9d7749dc5_4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6" name="Google Shape;306;gb9d7749dc5_4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b9d7749dc5_4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b9d7749dc5_4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b9a23ad0d3_1_3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 name="Google Shape;336;gb9a23ad0d3_1_3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a:t>vllt ein paar Grafiken</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b9d7749dc5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b9d7749dc5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Font typeface="+mj-lt"/>
              <a:buAutoNum type="arabicPeriod"/>
            </a:pPr>
            <a:r>
              <a:rPr lang="de-DE" sz="800" b="1" dirty="0"/>
              <a:t>Team</a:t>
            </a:r>
          </a:p>
          <a:p>
            <a:pPr>
              <a:buFont typeface="+mj-lt"/>
              <a:buAutoNum type="arabicPeriod"/>
            </a:pPr>
            <a:r>
              <a:rPr lang="de-DE" sz="800" b="1" dirty="0"/>
              <a:t>Visuelle Exploration und Datenbereinigung</a:t>
            </a:r>
          </a:p>
          <a:p>
            <a:pPr>
              <a:buFont typeface="+mj-lt"/>
              <a:buAutoNum type="arabicPeriod"/>
            </a:pPr>
            <a:r>
              <a:rPr lang="de-DE" sz="800" b="1" dirty="0"/>
              <a:t>Kennzahlen und Reporting</a:t>
            </a:r>
          </a:p>
          <a:p>
            <a:pPr lvl="1">
              <a:buFont typeface="+mj-lt"/>
              <a:buAutoNum type="arabicPeriod"/>
            </a:pPr>
            <a:r>
              <a:rPr lang="de-DE" sz="800" dirty="0"/>
              <a:t>Fulfillment-</a:t>
            </a:r>
            <a:r>
              <a:rPr lang="de-DE" sz="800" dirty="0" err="1"/>
              <a:t>Strategy</a:t>
            </a:r>
            <a:r>
              <a:rPr lang="de-DE" sz="800" dirty="0"/>
              <a:t> und Business Model</a:t>
            </a:r>
          </a:p>
          <a:p>
            <a:pPr lvl="1">
              <a:buFont typeface="+mj-lt"/>
              <a:buAutoNum type="arabicPeriod"/>
            </a:pPr>
            <a:r>
              <a:rPr lang="de-DE" sz="800" dirty="0"/>
              <a:t>Marge, Kosten und Umsatz</a:t>
            </a:r>
            <a:endParaRPr lang="de-DE" sz="800" b="1" dirty="0"/>
          </a:p>
          <a:p>
            <a:pPr>
              <a:buFont typeface="+mj-lt"/>
              <a:buAutoNum type="arabicPeriod"/>
            </a:pPr>
            <a:r>
              <a:rPr lang="de-DE" sz="800" b="1" dirty="0"/>
              <a:t>Deskriptive Statistik</a:t>
            </a:r>
          </a:p>
          <a:p>
            <a:pPr lvl="1">
              <a:buFont typeface="+mj-lt"/>
              <a:buAutoNum type="arabicPeriod"/>
            </a:pPr>
            <a:r>
              <a:rPr lang="de-DE" sz="800" dirty="0"/>
              <a:t>Zeitreihenanalyse Vorgehen</a:t>
            </a:r>
          </a:p>
          <a:p>
            <a:pPr lvl="1">
              <a:buFont typeface="+mj-lt"/>
              <a:buAutoNum type="arabicPeriod"/>
            </a:pPr>
            <a:r>
              <a:rPr lang="de-DE" sz="800" dirty="0"/>
              <a:t>Identifizierte Muster - </a:t>
            </a:r>
            <a:r>
              <a:rPr lang="de-DE" sz="800" dirty="0" err="1"/>
              <a:t>Saisonalitäten</a:t>
            </a:r>
            <a:r>
              <a:rPr lang="de-DE" sz="800" dirty="0"/>
              <a:t> und Trends</a:t>
            </a:r>
          </a:p>
          <a:p>
            <a:pPr>
              <a:buFont typeface="+mj-lt"/>
              <a:buAutoNum type="arabicPeriod"/>
            </a:pPr>
            <a:r>
              <a:rPr lang="de-DE" sz="800" b="1" dirty="0"/>
              <a:t>Korrelation und Regression</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1569939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b9a23ad0d3_1_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b9a23ad0d3_1_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dirty="0"/>
              <a:t>Wir fokussieren uns 4 bestimmte Probleme in SCA</a:t>
            </a: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 sz="1200" dirty="0">
                <a:highlight>
                  <a:srgbClr val="FFFFFF"/>
                </a:highlight>
                <a:latin typeface="Oswald"/>
                <a:ea typeface="Oswald"/>
                <a:cs typeface="Oswald"/>
                <a:sym typeface="Oswald"/>
              </a:rPr>
              <a:t>Wir zeigen die umsatzstärksten Länder (&gt;1%) auf.</a:t>
            </a: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 sz="1200" dirty="0">
                <a:highlight>
                  <a:srgbClr val="FFFFFF"/>
                </a:highlight>
                <a:latin typeface="Oswald"/>
                <a:ea typeface="Oswald"/>
                <a:cs typeface="Oswald"/>
                <a:sym typeface="Oswald"/>
              </a:rPr>
              <a:t>Wir unterstellen, dass </a:t>
            </a:r>
            <a:r>
              <a:rPr lang="de" sz="1200" b="1" dirty="0">
                <a:highlight>
                  <a:srgbClr val="FFFFFF"/>
                </a:highlight>
                <a:latin typeface="Oswald"/>
                <a:ea typeface="Oswald"/>
                <a:cs typeface="Oswald"/>
                <a:sym typeface="Oswald"/>
              </a:rPr>
              <a:t>Deutschland</a:t>
            </a:r>
            <a:r>
              <a:rPr lang="de" sz="1200" dirty="0">
                <a:highlight>
                  <a:srgbClr val="FFFFFF"/>
                </a:highlight>
                <a:latin typeface="Oswald"/>
                <a:ea typeface="Oswald"/>
                <a:cs typeface="Oswald"/>
                <a:sym typeface="Oswald"/>
              </a:rPr>
              <a:t> und </a:t>
            </a:r>
            <a:r>
              <a:rPr lang="de" sz="1200" b="1" dirty="0">
                <a:highlight>
                  <a:srgbClr val="FFFFFF"/>
                </a:highlight>
                <a:latin typeface="Oswald"/>
                <a:ea typeface="Oswald"/>
                <a:cs typeface="Oswald"/>
                <a:sym typeface="Oswald"/>
              </a:rPr>
              <a:t>National</a:t>
            </a:r>
            <a:r>
              <a:rPr lang="de" sz="1200" dirty="0">
                <a:highlight>
                  <a:srgbClr val="FFFFFF"/>
                </a:highlight>
                <a:latin typeface="Oswald"/>
                <a:ea typeface="Oswald"/>
                <a:cs typeface="Oswald"/>
                <a:sym typeface="Oswald"/>
              </a:rPr>
              <a:t> Aufträge am meisten Umsatz generiert.</a:t>
            </a: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 sz="1200" dirty="0">
                <a:highlight>
                  <a:srgbClr val="FFFFFF"/>
                </a:highlight>
                <a:latin typeface="Oswald"/>
                <a:ea typeface="Oswald"/>
                <a:cs typeface="Oswald"/>
                <a:sym typeface="Oswald"/>
              </a:rPr>
              <a:t>Jedoch sieht man in der nächsten F</a:t>
            </a:r>
            <a:r>
              <a:rPr lang="de-DE" sz="1200" dirty="0">
                <a:highlight>
                  <a:srgbClr val="FFFFFF"/>
                </a:highlight>
                <a:latin typeface="Oswald"/>
                <a:ea typeface="Oswald"/>
                <a:cs typeface="Oswald"/>
                <a:sym typeface="Oswald"/>
              </a:rPr>
              <a:t>o</a:t>
            </a:r>
            <a:r>
              <a:rPr lang="de" sz="1200" dirty="0" err="1">
                <a:highlight>
                  <a:srgbClr val="FFFFFF"/>
                </a:highlight>
                <a:latin typeface="Oswald"/>
                <a:ea typeface="Oswald"/>
                <a:cs typeface="Oswald"/>
                <a:sym typeface="Oswald"/>
              </a:rPr>
              <a:t>lie</a:t>
            </a:r>
            <a:r>
              <a:rPr lang="de" sz="1200" dirty="0">
                <a:highlight>
                  <a:srgbClr val="FFFFFF"/>
                </a:highlight>
                <a:latin typeface="Oswald"/>
                <a:ea typeface="Oswald"/>
                <a:cs typeface="Oswald"/>
                <a:sym typeface="Oswald"/>
              </a:rPr>
              <a:t>, dass die Marge eher auf International Aufträge liegt.</a:t>
            </a: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de-DE" sz="1200" dirty="0">
              <a:highlight>
                <a:srgbClr val="FFFFFF"/>
              </a:highlight>
            </a:endParaRP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de-DE" sz="1200" dirty="0">
              <a:highlight>
                <a:srgbClr val="FFFFFF"/>
              </a:highlight>
            </a:endParaRPr>
          </a:p>
          <a:p>
            <a:endParaRPr lang="de-DE" sz="1200" dirty="0">
              <a:highlight>
                <a:srgbClr val="FFFFFF"/>
              </a:highlight>
            </a:endParaRPr>
          </a:p>
        </p:txBody>
      </p:sp>
    </p:spTree>
    <p:extLst>
      <p:ext uri="{BB962C8B-B14F-4D97-AF65-F5344CB8AC3E}">
        <p14:creationId xmlns:p14="http://schemas.microsoft.com/office/powerpoint/2010/main" val="1589453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sz="1100" dirty="0">
                <a:solidFill>
                  <a:srgbClr val="67788A"/>
                </a:solidFill>
                <a:highlight>
                  <a:srgbClr val="FFFFFF"/>
                </a:highlight>
              </a:rPr>
              <a:t>Weit mehr Einzelaufträge und Kontraktaufträge insgesamt auf Nationaler Ebene und im Export. (linke Abbildung)  </a:t>
            </a:r>
          </a:p>
          <a:p>
            <a:pPr marL="0" lvl="0" indent="0" algn="l" rtl="0">
              <a:spcBef>
                <a:spcPts val="0"/>
              </a:spcBef>
              <a:spcAft>
                <a:spcPts val="0"/>
              </a:spcAft>
              <a:buNone/>
            </a:pPr>
            <a:r>
              <a:rPr lang="de-DE" sz="1100" dirty="0">
                <a:solidFill>
                  <a:srgbClr val="67788A"/>
                </a:solidFill>
                <a:highlight>
                  <a:srgbClr val="FFFFFF"/>
                </a:highlight>
              </a:rPr>
              <a:t>Jedoch liegt die Marge eher in Export und International Bereich. (rechte Abbildung)</a:t>
            </a:r>
            <a:endParaRPr sz="1100" dirty="0">
              <a:solidFill>
                <a:srgbClr val="67788A"/>
              </a:solidFill>
              <a:highlight>
                <a:srgbClr val="FFFFFF"/>
              </a:highlight>
            </a:endParaRPr>
          </a:p>
        </p:txBody>
      </p:sp>
    </p:spTree>
    <p:extLst>
      <p:ext uri="{BB962C8B-B14F-4D97-AF65-F5344CB8AC3E}">
        <p14:creationId xmlns:p14="http://schemas.microsoft.com/office/powerpoint/2010/main" val="35081399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b9d7749dc5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b9d7749dc5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Font typeface="+mj-lt"/>
              <a:buAutoNum type="arabicPeriod"/>
            </a:pPr>
            <a:r>
              <a:rPr lang="de-DE" sz="800" b="1" dirty="0"/>
              <a:t>Team</a:t>
            </a:r>
          </a:p>
          <a:p>
            <a:pPr>
              <a:buFont typeface="+mj-lt"/>
              <a:buAutoNum type="arabicPeriod"/>
            </a:pPr>
            <a:r>
              <a:rPr lang="de-DE" sz="800" b="1" dirty="0"/>
              <a:t>Visuelle Exploration und Datenbereinigung</a:t>
            </a:r>
          </a:p>
          <a:p>
            <a:pPr>
              <a:buFont typeface="+mj-lt"/>
              <a:buAutoNum type="arabicPeriod"/>
            </a:pPr>
            <a:r>
              <a:rPr lang="de-DE" sz="800" b="1" dirty="0"/>
              <a:t>Kennzahlen und Reporting</a:t>
            </a:r>
          </a:p>
          <a:p>
            <a:pPr lvl="1">
              <a:buFont typeface="+mj-lt"/>
              <a:buAutoNum type="arabicPeriod"/>
            </a:pPr>
            <a:r>
              <a:rPr lang="de-DE" sz="800" dirty="0"/>
              <a:t>Fulfillment-</a:t>
            </a:r>
            <a:r>
              <a:rPr lang="de-DE" sz="800" dirty="0" err="1"/>
              <a:t>Strategy</a:t>
            </a:r>
            <a:r>
              <a:rPr lang="de-DE" sz="800" dirty="0"/>
              <a:t> und Business Model</a:t>
            </a:r>
          </a:p>
          <a:p>
            <a:pPr lvl="1">
              <a:buFont typeface="+mj-lt"/>
              <a:buAutoNum type="arabicPeriod"/>
            </a:pPr>
            <a:r>
              <a:rPr lang="de-DE" sz="800" dirty="0"/>
              <a:t>Marge, Kosten und Umsatz</a:t>
            </a:r>
            <a:endParaRPr lang="de-DE" sz="800" b="1" dirty="0"/>
          </a:p>
          <a:p>
            <a:pPr>
              <a:buFont typeface="+mj-lt"/>
              <a:buAutoNum type="arabicPeriod"/>
            </a:pPr>
            <a:r>
              <a:rPr lang="de-DE" sz="800" b="1" dirty="0"/>
              <a:t>Deskriptive Statistik</a:t>
            </a:r>
          </a:p>
          <a:p>
            <a:pPr lvl="1">
              <a:buFont typeface="+mj-lt"/>
              <a:buAutoNum type="arabicPeriod"/>
            </a:pPr>
            <a:r>
              <a:rPr lang="de-DE" sz="800" dirty="0"/>
              <a:t>Zeitreihenanalyse Vorgehen</a:t>
            </a:r>
          </a:p>
          <a:p>
            <a:pPr lvl="1">
              <a:buFont typeface="+mj-lt"/>
              <a:buAutoNum type="arabicPeriod"/>
            </a:pPr>
            <a:r>
              <a:rPr lang="de-DE" sz="800" dirty="0"/>
              <a:t>Identifizierte Muster - </a:t>
            </a:r>
            <a:r>
              <a:rPr lang="de-DE" sz="800" dirty="0" err="1"/>
              <a:t>Saisonalitäten</a:t>
            </a:r>
            <a:r>
              <a:rPr lang="de-DE" sz="800" dirty="0"/>
              <a:t> und Trends</a:t>
            </a:r>
          </a:p>
          <a:p>
            <a:pPr>
              <a:buFont typeface="+mj-lt"/>
              <a:buAutoNum type="arabicPeriod"/>
            </a:pPr>
            <a:r>
              <a:rPr lang="de-DE" sz="800" b="1" dirty="0"/>
              <a:t>Korrelation und Regression</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5695591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grpSp>
        <p:nvGrpSpPr>
          <p:cNvPr id="10" name="Google Shape;10;p2"/>
          <p:cNvGrpSpPr/>
          <p:nvPr/>
        </p:nvGrpSpPr>
        <p:grpSpPr>
          <a:xfrm>
            <a:off x="6098378" y="5"/>
            <a:ext cx="3045625" cy="2030570"/>
            <a:chOff x="6098378" y="5"/>
            <a:chExt cx="3045625" cy="2030570"/>
          </a:xfrm>
        </p:grpSpPr>
        <p:sp>
          <p:nvSpPr>
            <p:cNvPr id="11" name="Google Shape;11;p2"/>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Google Shape;16;p2"/>
          <p:cNvSpPr txBox="1">
            <a:spLocks noGrp="1"/>
          </p:cNvSpPr>
          <p:nvPr>
            <p:ph type="ctrTitle"/>
          </p:nvPr>
        </p:nvSpPr>
        <p:spPr>
          <a:xfrm>
            <a:off x="598100" y="1775222"/>
            <a:ext cx="8222100" cy="838800"/>
          </a:xfrm>
          <a:prstGeom prst="rect">
            <a:avLst/>
          </a:prstGeom>
        </p:spPr>
        <p:txBody>
          <a:bodyPr spcFirstLastPara="1" wrap="square" lIns="91425" tIns="91425" rIns="91425" bIns="91425" anchor="b" anchorCtr="0">
            <a:no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a:endParaRPr/>
          </a:p>
        </p:txBody>
      </p:sp>
      <p:sp>
        <p:nvSpPr>
          <p:cNvPr id="17" name="Google Shape;17;p2"/>
          <p:cNvSpPr txBox="1">
            <a:spLocks noGrp="1"/>
          </p:cNvSpPr>
          <p:nvPr>
            <p:ph type="subTitle" idx="1"/>
          </p:nvPr>
        </p:nvSpPr>
        <p:spPr>
          <a:xfrm>
            <a:off x="598088" y="2715913"/>
            <a:ext cx="8222100" cy="4329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lt1"/>
              </a:buClr>
              <a:buSzPts val="2100"/>
              <a:buNone/>
              <a:defRPr sz="2100">
                <a:solidFill>
                  <a:schemeClr val="lt1"/>
                </a:solidFill>
              </a:defRPr>
            </a:lvl1pPr>
            <a:lvl2pPr lvl="1">
              <a:lnSpc>
                <a:spcPct val="100000"/>
              </a:lnSpc>
              <a:spcBef>
                <a:spcPts val="0"/>
              </a:spcBef>
              <a:spcAft>
                <a:spcPts val="0"/>
              </a:spcAft>
              <a:buClr>
                <a:schemeClr val="lt1"/>
              </a:buClr>
              <a:buSzPts val="2100"/>
              <a:buNone/>
              <a:defRPr sz="2100">
                <a:solidFill>
                  <a:schemeClr val="lt1"/>
                </a:solidFill>
              </a:defRPr>
            </a:lvl2pPr>
            <a:lvl3pPr lvl="2">
              <a:lnSpc>
                <a:spcPct val="100000"/>
              </a:lnSpc>
              <a:spcBef>
                <a:spcPts val="0"/>
              </a:spcBef>
              <a:spcAft>
                <a:spcPts val="0"/>
              </a:spcAft>
              <a:buClr>
                <a:schemeClr val="lt1"/>
              </a:buClr>
              <a:buSzPts val="2100"/>
              <a:buNone/>
              <a:defRPr sz="2100">
                <a:solidFill>
                  <a:schemeClr val="lt1"/>
                </a:solidFill>
              </a:defRPr>
            </a:lvl3pPr>
            <a:lvl4pPr lvl="3">
              <a:lnSpc>
                <a:spcPct val="100000"/>
              </a:lnSpc>
              <a:spcBef>
                <a:spcPts val="0"/>
              </a:spcBef>
              <a:spcAft>
                <a:spcPts val="0"/>
              </a:spcAft>
              <a:buClr>
                <a:schemeClr val="lt1"/>
              </a:buClr>
              <a:buSzPts val="2100"/>
              <a:buNone/>
              <a:defRPr sz="2100">
                <a:solidFill>
                  <a:schemeClr val="lt1"/>
                </a:solidFill>
              </a:defRPr>
            </a:lvl4pPr>
            <a:lvl5pPr lvl="4">
              <a:lnSpc>
                <a:spcPct val="100000"/>
              </a:lnSpc>
              <a:spcBef>
                <a:spcPts val="0"/>
              </a:spcBef>
              <a:spcAft>
                <a:spcPts val="0"/>
              </a:spcAft>
              <a:buClr>
                <a:schemeClr val="lt1"/>
              </a:buClr>
              <a:buSzPts val="2100"/>
              <a:buNone/>
              <a:defRPr sz="2100">
                <a:solidFill>
                  <a:schemeClr val="lt1"/>
                </a:solidFill>
              </a:defRPr>
            </a:lvl5pPr>
            <a:lvl6pPr lvl="5">
              <a:lnSpc>
                <a:spcPct val="100000"/>
              </a:lnSpc>
              <a:spcBef>
                <a:spcPts val="0"/>
              </a:spcBef>
              <a:spcAft>
                <a:spcPts val="0"/>
              </a:spcAft>
              <a:buClr>
                <a:schemeClr val="lt1"/>
              </a:buClr>
              <a:buSzPts val="2100"/>
              <a:buNone/>
              <a:defRPr sz="2100">
                <a:solidFill>
                  <a:schemeClr val="lt1"/>
                </a:solidFill>
              </a:defRPr>
            </a:lvl6pPr>
            <a:lvl7pPr lvl="6">
              <a:lnSpc>
                <a:spcPct val="100000"/>
              </a:lnSpc>
              <a:spcBef>
                <a:spcPts val="0"/>
              </a:spcBef>
              <a:spcAft>
                <a:spcPts val="0"/>
              </a:spcAft>
              <a:buClr>
                <a:schemeClr val="lt1"/>
              </a:buClr>
              <a:buSzPts val="2100"/>
              <a:buNone/>
              <a:defRPr sz="2100">
                <a:solidFill>
                  <a:schemeClr val="lt1"/>
                </a:solidFill>
              </a:defRPr>
            </a:lvl7pPr>
            <a:lvl8pPr lvl="7">
              <a:lnSpc>
                <a:spcPct val="100000"/>
              </a:lnSpc>
              <a:spcBef>
                <a:spcPts val="0"/>
              </a:spcBef>
              <a:spcAft>
                <a:spcPts val="0"/>
              </a:spcAft>
              <a:buClr>
                <a:schemeClr val="lt1"/>
              </a:buClr>
              <a:buSzPts val="2100"/>
              <a:buNone/>
              <a:defRPr sz="2100">
                <a:solidFill>
                  <a:schemeClr val="lt1"/>
                </a:solidFill>
              </a:defRPr>
            </a:lvl8pPr>
            <a:lvl9pPr lvl="8">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8" name="Google Shape;18;p2"/>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69"/>
        <p:cNvGrpSpPr/>
        <p:nvPr/>
      </p:nvGrpSpPr>
      <p:grpSpPr>
        <a:xfrm>
          <a:off x="0" y="0"/>
          <a:ext cx="0" cy="0"/>
          <a:chOff x="0" y="0"/>
          <a:chExt cx="0" cy="0"/>
        </a:xfrm>
      </p:grpSpPr>
      <p:grpSp>
        <p:nvGrpSpPr>
          <p:cNvPr id="70" name="Google Shape;70;p11"/>
          <p:cNvGrpSpPr/>
          <p:nvPr/>
        </p:nvGrpSpPr>
        <p:grpSpPr>
          <a:xfrm>
            <a:off x="6098378" y="5"/>
            <a:ext cx="3045625" cy="2030570"/>
            <a:chOff x="6098378" y="5"/>
            <a:chExt cx="3045625" cy="2030570"/>
          </a:xfrm>
        </p:grpSpPr>
        <p:sp>
          <p:nvSpPr>
            <p:cNvPr id="71" name="Google Shape;71;p11"/>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1"/>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11"/>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1"/>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1"/>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 name="Google Shape;76;p11"/>
          <p:cNvSpPr txBox="1">
            <a:spLocks noGrp="1"/>
          </p:cNvSpPr>
          <p:nvPr>
            <p:ph type="title" hasCustomPrompt="1"/>
          </p:nvPr>
        </p:nvSpPr>
        <p:spPr>
          <a:xfrm>
            <a:off x="311700" y="1256050"/>
            <a:ext cx="8520600" cy="20307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12000"/>
              <a:buNone/>
              <a:defRPr sz="12000">
                <a:solidFill>
                  <a:schemeClr val="lt1"/>
                </a:solidFill>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77" name="Google Shape;77;p11"/>
          <p:cNvSpPr txBox="1">
            <a:spLocks noGrp="1"/>
          </p:cNvSpPr>
          <p:nvPr>
            <p:ph type="body" idx="1"/>
          </p:nvPr>
        </p:nvSpPr>
        <p:spPr>
          <a:xfrm>
            <a:off x="311700" y="3369225"/>
            <a:ext cx="8520600" cy="12819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Clr>
                <a:schemeClr val="lt1"/>
              </a:buClr>
              <a:buSzPts val="1800"/>
              <a:buChar char="●"/>
              <a:defRPr>
                <a:solidFill>
                  <a:schemeClr val="lt1"/>
                </a:solidFill>
              </a:defRPr>
            </a:lvl1pPr>
            <a:lvl2pPr marL="914400" lvl="1" indent="-317500" algn="ctr">
              <a:spcBef>
                <a:spcPts val="1600"/>
              </a:spcBef>
              <a:spcAft>
                <a:spcPts val="0"/>
              </a:spcAft>
              <a:buClr>
                <a:schemeClr val="lt1"/>
              </a:buClr>
              <a:buSzPts val="1400"/>
              <a:buChar char="○"/>
              <a:defRPr>
                <a:solidFill>
                  <a:schemeClr val="lt1"/>
                </a:solidFill>
              </a:defRPr>
            </a:lvl2pPr>
            <a:lvl3pPr marL="1371600" lvl="2" indent="-317500" algn="ctr">
              <a:spcBef>
                <a:spcPts val="1600"/>
              </a:spcBef>
              <a:spcAft>
                <a:spcPts val="0"/>
              </a:spcAft>
              <a:buClr>
                <a:schemeClr val="lt1"/>
              </a:buClr>
              <a:buSzPts val="1400"/>
              <a:buChar char="■"/>
              <a:defRPr>
                <a:solidFill>
                  <a:schemeClr val="lt1"/>
                </a:solidFill>
              </a:defRPr>
            </a:lvl3pPr>
            <a:lvl4pPr marL="1828800" lvl="3" indent="-317500" algn="ctr">
              <a:spcBef>
                <a:spcPts val="1600"/>
              </a:spcBef>
              <a:spcAft>
                <a:spcPts val="0"/>
              </a:spcAft>
              <a:buClr>
                <a:schemeClr val="lt1"/>
              </a:buClr>
              <a:buSzPts val="1400"/>
              <a:buChar char="●"/>
              <a:defRPr>
                <a:solidFill>
                  <a:schemeClr val="lt1"/>
                </a:solidFill>
              </a:defRPr>
            </a:lvl4pPr>
            <a:lvl5pPr marL="2286000" lvl="4" indent="-317500" algn="ctr">
              <a:spcBef>
                <a:spcPts val="1600"/>
              </a:spcBef>
              <a:spcAft>
                <a:spcPts val="0"/>
              </a:spcAft>
              <a:buClr>
                <a:schemeClr val="lt1"/>
              </a:buClr>
              <a:buSzPts val="1400"/>
              <a:buChar char="○"/>
              <a:defRPr>
                <a:solidFill>
                  <a:schemeClr val="lt1"/>
                </a:solidFill>
              </a:defRPr>
            </a:lvl5pPr>
            <a:lvl6pPr marL="2743200" lvl="5" indent="-317500" algn="ctr">
              <a:spcBef>
                <a:spcPts val="1600"/>
              </a:spcBef>
              <a:spcAft>
                <a:spcPts val="0"/>
              </a:spcAft>
              <a:buClr>
                <a:schemeClr val="lt1"/>
              </a:buClr>
              <a:buSzPts val="1400"/>
              <a:buChar char="■"/>
              <a:defRPr>
                <a:solidFill>
                  <a:schemeClr val="lt1"/>
                </a:solidFill>
              </a:defRPr>
            </a:lvl6pPr>
            <a:lvl7pPr marL="3200400" lvl="6" indent="-317500" algn="ctr">
              <a:spcBef>
                <a:spcPts val="1600"/>
              </a:spcBef>
              <a:spcAft>
                <a:spcPts val="0"/>
              </a:spcAft>
              <a:buClr>
                <a:schemeClr val="lt1"/>
              </a:buClr>
              <a:buSzPts val="1400"/>
              <a:buChar char="●"/>
              <a:defRPr>
                <a:solidFill>
                  <a:schemeClr val="lt1"/>
                </a:solidFill>
              </a:defRPr>
            </a:lvl7pPr>
            <a:lvl8pPr marL="3657600" lvl="7" indent="-317500" algn="ctr">
              <a:spcBef>
                <a:spcPts val="1600"/>
              </a:spcBef>
              <a:spcAft>
                <a:spcPts val="0"/>
              </a:spcAft>
              <a:buClr>
                <a:schemeClr val="lt1"/>
              </a:buClr>
              <a:buSzPts val="1400"/>
              <a:buChar char="○"/>
              <a:defRPr>
                <a:solidFill>
                  <a:schemeClr val="lt1"/>
                </a:solidFill>
              </a:defRPr>
            </a:lvl8pPr>
            <a:lvl9pPr marL="4114800" lvl="8" indent="-317500" algn="ctr">
              <a:spcBef>
                <a:spcPts val="1600"/>
              </a:spcBef>
              <a:spcAft>
                <a:spcPts val="1600"/>
              </a:spcAft>
              <a:buClr>
                <a:schemeClr val="lt1"/>
              </a:buClr>
              <a:buSzPts val="1400"/>
              <a:buChar char="■"/>
              <a:defRPr>
                <a:solidFill>
                  <a:schemeClr val="lt1"/>
                </a:solidFill>
              </a:defRPr>
            </a:lvl9pPr>
          </a:lstStyle>
          <a:p>
            <a:endParaRPr/>
          </a:p>
        </p:txBody>
      </p:sp>
      <p:sp>
        <p:nvSpPr>
          <p:cNvPr id="78" name="Google Shape;78;p11"/>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9"/>
        <p:cNvGrpSpPr/>
        <p:nvPr/>
      </p:nvGrpSpPr>
      <p:grpSpPr>
        <a:xfrm>
          <a:off x="0" y="0"/>
          <a:ext cx="0" cy="0"/>
          <a:chOff x="0" y="0"/>
          <a:chExt cx="0" cy="0"/>
        </a:xfrm>
      </p:grpSpPr>
      <p:sp>
        <p:nvSpPr>
          <p:cNvPr id="80" name="Google Shape;80;p12"/>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
        <p:cNvGrpSpPr/>
        <p:nvPr/>
      </p:nvGrpSpPr>
      <p:grpSpPr>
        <a:xfrm>
          <a:off x="0" y="0"/>
          <a:ext cx="0" cy="0"/>
          <a:chOff x="0" y="0"/>
          <a:chExt cx="0" cy="0"/>
        </a:xfrm>
      </p:grpSpPr>
      <p:grpSp>
        <p:nvGrpSpPr>
          <p:cNvPr id="20" name="Google Shape;20;p3"/>
          <p:cNvGrpSpPr/>
          <p:nvPr/>
        </p:nvGrpSpPr>
        <p:grpSpPr>
          <a:xfrm>
            <a:off x="6098378" y="5"/>
            <a:ext cx="3045625" cy="2030570"/>
            <a:chOff x="6098378" y="5"/>
            <a:chExt cx="3045625" cy="2030570"/>
          </a:xfrm>
        </p:grpSpPr>
        <p:sp>
          <p:nvSpPr>
            <p:cNvPr id="21" name="Google Shape;21;p3"/>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 name="Google Shape;26;p3"/>
          <p:cNvSpPr txBox="1">
            <a:spLocks noGrp="1"/>
          </p:cNvSpPr>
          <p:nvPr>
            <p:ph type="title"/>
          </p:nvPr>
        </p:nvSpPr>
        <p:spPr>
          <a:xfrm>
            <a:off x="598100" y="2152347"/>
            <a:ext cx="8222100" cy="8388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a:endParaRPr/>
          </a:p>
        </p:txBody>
      </p:sp>
      <p:sp>
        <p:nvSpPr>
          <p:cNvPr id="27" name="Google Shape;27;p3"/>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8"/>
        <p:cNvGrpSpPr/>
        <p:nvPr/>
      </p:nvGrpSpPr>
      <p:grpSpPr>
        <a:xfrm>
          <a:off x="0" y="0"/>
          <a:ext cx="0" cy="0"/>
          <a:chOff x="0" y="0"/>
          <a:chExt cx="0" cy="0"/>
        </a:xfrm>
      </p:grpSpPr>
      <p:grpSp>
        <p:nvGrpSpPr>
          <p:cNvPr id="29" name="Google Shape;29;p4"/>
          <p:cNvGrpSpPr/>
          <p:nvPr/>
        </p:nvGrpSpPr>
        <p:grpSpPr>
          <a:xfrm>
            <a:off x="0" y="3903669"/>
            <a:ext cx="9144000" cy="1239925"/>
            <a:chOff x="0" y="3903669"/>
            <a:chExt cx="9144000" cy="1239925"/>
          </a:xfrm>
        </p:grpSpPr>
        <p:sp>
          <p:nvSpPr>
            <p:cNvPr id="30" name="Google Shape;30;p4"/>
            <p:cNvSpPr/>
            <p:nvPr/>
          </p:nvSpPr>
          <p:spPr>
            <a:xfrm>
              <a:off x="8154895" y="3903669"/>
              <a:ext cx="989100" cy="9879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4"/>
            <p:cNvSpPr/>
            <p:nvPr/>
          </p:nvSpPr>
          <p:spPr>
            <a:xfrm flipH="1">
              <a:off x="6181163" y="3903669"/>
              <a:ext cx="989100" cy="9879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4"/>
            <p:cNvSpPr/>
            <p:nvPr/>
          </p:nvSpPr>
          <p:spPr>
            <a:xfrm>
              <a:off x="7170274" y="3903669"/>
              <a:ext cx="989100" cy="9879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4"/>
            <p:cNvSpPr/>
            <p:nvPr/>
          </p:nvSpPr>
          <p:spPr>
            <a:xfrm rot="10800000">
              <a:off x="8154757" y="3903682"/>
              <a:ext cx="989100" cy="9879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4"/>
            <p:cNvSpPr/>
            <p:nvPr/>
          </p:nvSpPr>
          <p:spPr>
            <a:xfrm>
              <a:off x="0" y="4891594"/>
              <a:ext cx="9144000" cy="252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 name="Google Shape;35;p4"/>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6" name="Google Shape;36;p4"/>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37" name="Google Shape;37;p4"/>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8"/>
        <p:cNvGrpSpPr/>
        <p:nvPr/>
      </p:nvGrpSpPr>
      <p:grpSpPr>
        <a:xfrm>
          <a:off x="0" y="0"/>
          <a:ext cx="0" cy="0"/>
          <a:chOff x="0" y="0"/>
          <a:chExt cx="0" cy="0"/>
        </a:xfrm>
      </p:grpSpPr>
      <p:sp>
        <p:nvSpPr>
          <p:cNvPr id="39" name="Google Shape;39;p5"/>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40" name="Google Shape;40;p5"/>
          <p:cNvSpPr txBox="1">
            <a:spLocks noGrp="1"/>
          </p:cNvSpPr>
          <p:nvPr>
            <p:ph type="body" idx="1"/>
          </p:nvPr>
        </p:nvSpPr>
        <p:spPr>
          <a:xfrm>
            <a:off x="311700" y="1229975"/>
            <a:ext cx="3999900" cy="33390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41" name="Google Shape;41;p5"/>
          <p:cNvSpPr txBox="1">
            <a:spLocks noGrp="1"/>
          </p:cNvSpPr>
          <p:nvPr>
            <p:ph type="body" idx="2"/>
          </p:nvPr>
        </p:nvSpPr>
        <p:spPr>
          <a:xfrm>
            <a:off x="4832400" y="1229975"/>
            <a:ext cx="3999900" cy="33390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42" name="Google Shape;42;p5"/>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3"/>
        <p:cNvGrpSpPr/>
        <p:nvPr/>
      </p:nvGrpSpPr>
      <p:grpSpPr>
        <a:xfrm>
          <a:off x="0" y="0"/>
          <a:ext cx="0" cy="0"/>
          <a:chOff x="0" y="0"/>
          <a:chExt cx="0" cy="0"/>
        </a:xfrm>
      </p:grpSpPr>
      <p:sp>
        <p:nvSpPr>
          <p:cNvPr id="44" name="Google Shape;44;p6"/>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45" name="Google Shape;45;p6"/>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6"/>
        <p:cNvGrpSpPr/>
        <p:nvPr/>
      </p:nvGrpSpPr>
      <p:grpSpPr>
        <a:xfrm>
          <a:off x="0" y="0"/>
          <a:ext cx="0" cy="0"/>
          <a:chOff x="0" y="0"/>
          <a:chExt cx="0" cy="0"/>
        </a:xfrm>
      </p:grpSpPr>
      <p:sp>
        <p:nvSpPr>
          <p:cNvPr id="47" name="Google Shape;47;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8" name="Google Shape;48;p7"/>
          <p:cNvSpPr txBox="1">
            <a:spLocks noGrp="1"/>
          </p:cNvSpPr>
          <p:nvPr>
            <p:ph type="body" idx="1"/>
          </p:nvPr>
        </p:nvSpPr>
        <p:spPr>
          <a:xfrm>
            <a:off x="311700" y="1465804"/>
            <a:ext cx="2808000" cy="31032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49" name="Google Shape;49;p7"/>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50"/>
        <p:cNvGrpSpPr/>
        <p:nvPr/>
      </p:nvGrpSpPr>
      <p:grpSpPr>
        <a:xfrm>
          <a:off x="0" y="0"/>
          <a:ext cx="0" cy="0"/>
          <a:chOff x="0" y="0"/>
          <a:chExt cx="0" cy="0"/>
        </a:xfrm>
      </p:grpSpPr>
      <p:grpSp>
        <p:nvGrpSpPr>
          <p:cNvPr id="51" name="Google Shape;51;p8"/>
          <p:cNvGrpSpPr/>
          <p:nvPr/>
        </p:nvGrpSpPr>
        <p:grpSpPr>
          <a:xfrm>
            <a:off x="6098378" y="5"/>
            <a:ext cx="3045625" cy="2030570"/>
            <a:chOff x="6098378" y="5"/>
            <a:chExt cx="3045625" cy="2030570"/>
          </a:xfrm>
        </p:grpSpPr>
        <p:sp>
          <p:nvSpPr>
            <p:cNvPr id="52" name="Google Shape;52;p8"/>
            <p:cNvSpPr/>
            <p:nvPr/>
          </p:nvSpPr>
          <p:spPr>
            <a:xfrm>
              <a:off x="8128803" y="16"/>
              <a:ext cx="1015200" cy="1015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8"/>
            <p:cNvSpPr/>
            <p:nvPr/>
          </p:nvSpPr>
          <p:spPr>
            <a:xfrm flipH="1">
              <a:off x="7113463" y="5"/>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8"/>
            <p:cNvSpPr/>
            <p:nvPr/>
          </p:nvSpPr>
          <p:spPr>
            <a:xfrm rot="10800000" flipH="1">
              <a:off x="7113588" y="107"/>
              <a:ext cx="1015200" cy="10152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8"/>
            <p:cNvSpPr/>
            <p:nvPr/>
          </p:nvSpPr>
          <p:spPr>
            <a:xfrm rot="10800000">
              <a:off x="6098378" y="97"/>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8"/>
            <p:cNvSpPr/>
            <p:nvPr/>
          </p:nvSpPr>
          <p:spPr>
            <a:xfrm rot="10800000">
              <a:off x="8128789" y="1015375"/>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 name="Google Shape;57;p8"/>
          <p:cNvSpPr txBox="1">
            <a:spLocks noGrp="1"/>
          </p:cNvSpPr>
          <p:nvPr>
            <p:ph type="title"/>
          </p:nvPr>
        </p:nvSpPr>
        <p:spPr>
          <a:xfrm>
            <a:off x="490250" y="526350"/>
            <a:ext cx="5618700" cy="40908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58" name="Google Shape;58;p8"/>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9"/>
        <p:cNvGrpSpPr/>
        <p:nvPr/>
      </p:nvGrpSpPr>
      <p:grpSpPr>
        <a:xfrm>
          <a:off x="0" y="0"/>
          <a:ext cx="0" cy="0"/>
          <a:chOff x="0" y="0"/>
          <a:chExt cx="0" cy="0"/>
        </a:xfrm>
      </p:grpSpPr>
      <p:sp>
        <p:nvSpPr>
          <p:cNvPr id="60" name="Google Shape;60;p9"/>
          <p:cNvSpPr/>
          <p:nvPr/>
        </p:nvSpPr>
        <p:spPr>
          <a:xfrm>
            <a:off x="4572000" y="-17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1" name="Google Shape;61;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62" name="Google Shape;62;p9"/>
          <p:cNvSpPr txBox="1">
            <a:spLocks noGrp="1"/>
          </p:cNvSpPr>
          <p:nvPr>
            <p:ph type="title"/>
          </p:nvPr>
        </p:nvSpPr>
        <p:spPr>
          <a:xfrm>
            <a:off x="265500" y="1151100"/>
            <a:ext cx="4045200" cy="15645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63" name="Google Shape;63;p9"/>
          <p:cNvSpPr txBox="1">
            <a:spLocks noGrp="1"/>
          </p:cNvSpPr>
          <p:nvPr>
            <p:ph type="subTitle" idx="1"/>
          </p:nvPr>
        </p:nvSpPr>
        <p:spPr>
          <a:xfrm>
            <a:off x="265500" y="2769001"/>
            <a:ext cx="4045200" cy="12693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64" name="Google Shape;64;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
        <p:nvSpPr>
          <p:cNvPr id="65" name="Google Shape;65;p9"/>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6"/>
        <p:cNvGrpSpPr/>
        <p:nvPr/>
      </p:nvGrpSpPr>
      <p:grpSpPr>
        <a:xfrm>
          <a:off x="0" y="0"/>
          <a:ext cx="0" cy="0"/>
          <a:chOff x="0" y="0"/>
          <a:chExt cx="0" cy="0"/>
        </a:xfrm>
      </p:grpSpPr>
      <p:sp>
        <p:nvSpPr>
          <p:cNvPr id="67" name="Google Shape;67;p10"/>
          <p:cNvSpPr txBox="1">
            <a:spLocks noGrp="1"/>
          </p:cNvSpPr>
          <p:nvPr>
            <p:ph type="body" idx="1"/>
          </p:nvPr>
        </p:nvSpPr>
        <p:spPr>
          <a:xfrm>
            <a:off x="319500" y="4230575"/>
            <a:ext cx="5998800" cy="5988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68" name="Google Shape;68;p10"/>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geometric">
    <p:bg>
      <p:bgPr>
        <a:no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1pPr>
            <a:lvl2pPr lvl="1">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a:endParaRPr/>
          </a:p>
        </p:txBody>
      </p:sp>
      <p:sp>
        <p:nvSpPr>
          <p:cNvPr id="7" name="Google Shape;7;p1"/>
          <p:cNvSpPr txBox="1">
            <a:spLocks noGrp="1"/>
          </p:cNvSpPr>
          <p:nvPr>
            <p:ph type="body" idx="1"/>
          </p:nvPr>
        </p:nvSpPr>
        <p:spPr>
          <a:xfrm>
            <a:off x="311700" y="1229875"/>
            <a:ext cx="8520600" cy="33390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marL="914400" lvl="1"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2pPr>
            <a:lvl3pPr marL="1371600" lvl="2"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3pPr>
            <a:lvl4pPr marL="1828800" lvl="3"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4pPr>
            <a:lvl5pPr marL="2286000" lvl="4"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5pPr>
            <a:lvl6pPr marL="2743200" lvl="5"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6pPr>
            <a:lvl7pPr marL="3200400" lvl="6"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7pPr>
            <a:lvl8pPr marL="3657600" lvl="7"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8pPr>
            <a:lvl9pPr marL="4114800" lvl="8" indent="-317500">
              <a:lnSpc>
                <a:spcPct val="115000"/>
              </a:lnSpc>
              <a:spcBef>
                <a:spcPts val="1600"/>
              </a:spcBef>
              <a:spcAft>
                <a:spcPts val="1600"/>
              </a:spcAft>
              <a:buClr>
                <a:schemeClr val="dk2"/>
              </a:buClr>
              <a:buSzPts val="1400"/>
              <a:buFont typeface="Roboto"/>
              <a:buChar char="■"/>
              <a:defRPr>
                <a:solidFill>
                  <a:schemeClr val="dk2"/>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8460431" y="4651190"/>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1"/>
                </a:solidFill>
                <a:latin typeface="Roboto"/>
                <a:ea typeface="Roboto"/>
                <a:cs typeface="Roboto"/>
                <a:sym typeface="Roboto"/>
              </a:defRPr>
            </a:lvl1pPr>
            <a:lvl2pPr lvl="1" algn="r">
              <a:buNone/>
              <a:defRPr sz="1000">
                <a:solidFill>
                  <a:schemeClr val="lt1"/>
                </a:solidFill>
                <a:latin typeface="Roboto"/>
                <a:ea typeface="Roboto"/>
                <a:cs typeface="Roboto"/>
                <a:sym typeface="Roboto"/>
              </a:defRPr>
            </a:lvl2pPr>
            <a:lvl3pPr lvl="2" algn="r">
              <a:buNone/>
              <a:defRPr sz="1000">
                <a:solidFill>
                  <a:schemeClr val="lt1"/>
                </a:solidFill>
                <a:latin typeface="Roboto"/>
                <a:ea typeface="Roboto"/>
                <a:cs typeface="Roboto"/>
                <a:sym typeface="Roboto"/>
              </a:defRPr>
            </a:lvl3pPr>
            <a:lvl4pPr lvl="3" algn="r">
              <a:buNone/>
              <a:defRPr sz="1000">
                <a:solidFill>
                  <a:schemeClr val="lt1"/>
                </a:solidFill>
                <a:latin typeface="Roboto"/>
                <a:ea typeface="Roboto"/>
                <a:cs typeface="Roboto"/>
                <a:sym typeface="Roboto"/>
              </a:defRPr>
            </a:lvl4pPr>
            <a:lvl5pPr lvl="4" algn="r">
              <a:buNone/>
              <a:defRPr sz="1000">
                <a:solidFill>
                  <a:schemeClr val="lt1"/>
                </a:solidFill>
                <a:latin typeface="Roboto"/>
                <a:ea typeface="Roboto"/>
                <a:cs typeface="Roboto"/>
                <a:sym typeface="Roboto"/>
              </a:defRPr>
            </a:lvl5pPr>
            <a:lvl6pPr lvl="5" algn="r">
              <a:buNone/>
              <a:defRPr sz="1000">
                <a:solidFill>
                  <a:schemeClr val="lt1"/>
                </a:solidFill>
                <a:latin typeface="Roboto"/>
                <a:ea typeface="Roboto"/>
                <a:cs typeface="Roboto"/>
                <a:sym typeface="Roboto"/>
              </a:defRPr>
            </a:lvl6pPr>
            <a:lvl7pPr lvl="6" algn="r">
              <a:buNone/>
              <a:defRPr sz="1000">
                <a:solidFill>
                  <a:schemeClr val="lt1"/>
                </a:solidFill>
                <a:latin typeface="Roboto"/>
                <a:ea typeface="Roboto"/>
                <a:cs typeface="Roboto"/>
                <a:sym typeface="Roboto"/>
              </a:defRPr>
            </a:lvl7pPr>
            <a:lvl8pPr lvl="7" algn="r">
              <a:buNone/>
              <a:defRPr sz="1000">
                <a:solidFill>
                  <a:schemeClr val="lt1"/>
                </a:solidFill>
                <a:latin typeface="Roboto"/>
                <a:ea typeface="Roboto"/>
                <a:cs typeface="Roboto"/>
                <a:sym typeface="Roboto"/>
              </a:defRPr>
            </a:lvl8pPr>
            <a:lvl9pPr lvl="8" algn="r">
              <a:buNone/>
              <a:defRPr sz="1000">
                <a:solidFill>
                  <a:schemeClr val="lt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de"/>
              <a:t>‹Nr.›</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1.xml"/><Relationship Id="rId5" Type="http://schemas.openxmlformats.org/officeDocument/2006/relationships/image" Target="../media/image3.sv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image" Target="../media/image18.png"/><Relationship Id="rId5" Type="http://schemas.openxmlformats.org/officeDocument/2006/relationships/image" Target="../media/image17.sv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20.tiff"/></Relationships>
</file>

<file path=ppt/slides/_rels/slide12.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image" Target="../media/image25.tiff"/></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4.xml"/><Relationship Id="rId5" Type="http://schemas.openxmlformats.org/officeDocument/2006/relationships/image" Target="../media/image6.jp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3.xml"/><Relationship Id="rId1" Type="http://schemas.openxmlformats.org/officeDocument/2006/relationships/slideLayout" Target="../slideLayouts/slideLayout4.xml"/><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24.xml"/><Relationship Id="rId1" Type="http://schemas.openxmlformats.org/officeDocument/2006/relationships/slideLayout" Target="../slideLayouts/slideLayout4.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5.xml"/><Relationship Id="rId1" Type="http://schemas.openxmlformats.org/officeDocument/2006/relationships/slideLayout" Target="../slideLayouts/slideLayout4.xml"/><Relationship Id="rId4" Type="http://schemas.openxmlformats.org/officeDocument/2006/relationships/image" Target="../media/image35.png"/></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6.xml"/><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9.png"/><Relationship Id="rId2" Type="http://schemas.openxmlformats.org/officeDocument/2006/relationships/notesSlide" Target="../notesSlides/notesSlide27.xml"/><Relationship Id="rId1" Type="http://schemas.openxmlformats.org/officeDocument/2006/relationships/slideLayout" Target="../slideLayouts/slideLayout4.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2.png"/></Relationships>
</file>

<file path=ppt/slides/_rels/slide28.xml.rels><?xml version="1.0" encoding="UTF-8" standalone="yes"?>
<Relationships xmlns="http://schemas.openxmlformats.org/package/2006/relationships"><Relationship Id="rId3" Type="http://schemas.openxmlformats.org/officeDocument/2006/relationships/hyperlink" Target="https://opensource.facebook.com/projects" TargetMode="External"/><Relationship Id="rId7" Type="http://schemas.openxmlformats.org/officeDocument/2006/relationships/hyperlink" Target="https://www.cbinsights.com/research/report/future-open-source/" TargetMode="External"/><Relationship Id="rId2" Type="http://schemas.openxmlformats.org/officeDocument/2006/relationships/notesSlide" Target="../notesSlides/notesSlide28.xml"/><Relationship Id="rId1" Type="http://schemas.openxmlformats.org/officeDocument/2006/relationships/slideLayout" Target="../slideLayouts/slideLayout4.xml"/><Relationship Id="rId6" Type="http://schemas.openxmlformats.org/officeDocument/2006/relationships/hyperlink" Target="https://www.statista.com/statistics/270805/projected-revenue-of-open-source-software-since-2008/" TargetMode="External"/><Relationship Id="rId5" Type="http://schemas.openxmlformats.org/officeDocument/2006/relationships/hyperlink" Target="https://engineering.fb.com/2020/01/13/open-source/open-source-2019/" TargetMode="External"/><Relationship Id="rId4" Type="http://schemas.openxmlformats.org/officeDocument/2006/relationships/hyperlink" Target="https://en.wikipedia.org/wiki/PyTorch"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11.tiff"/></Relationships>
</file>

<file path=ppt/slides/_rels/slide7.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11.tiff"/></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3"/>
          <p:cNvSpPr/>
          <p:nvPr/>
        </p:nvSpPr>
        <p:spPr>
          <a:xfrm>
            <a:off x="0" y="-75"/>
            <a:ext cx="4572000" cy="51435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3"/>
          <p:cNvSpPr txBox="1"/>
          <p:nvPr/>
        </p:nvSpPr>
        <p:spPr>
          <a:xfrm>
            <a:off x="263400" y="747200"/>
            <a:ext cx="4045200" cy="2347792"/>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600"/>
              </a:spcBef>
              <a:spcAft>
                <a:spcPts val="0"/>
              </a:spcAft>
              <a:buNone/>
            </a:pPr>
            <a:r>
              <a:rPr lang="de-DE" sz="2600" dirty="0">
                <a:solidFill>
                  <a:srgbClr val="FFFFFF"/>
                </a:solidFill>
                <a:latin typeface="Oswald"/>
                <a:ea typeface="Oswald"/>
                <a:cs typeface="Oswald"/>
                <a:sym typeface="Oswald"/>
              </a:rPr>
              <a:t>Supply Chain Analytics</a:t>
            </a:r>
            <a:endParaRPr sz="2600" dirty="0">
              <a:solidFill>
                <a:srgbClr val="FFFFFF"/>
              </a:solidFill>
              <a:latin typeface="Oswald"/>
              <a:ea typeface="Oswald"/>
              <a:cs typeface="Oswald"/>
              <a:sym typeface="Oswald"/>
            </a:endParaRPr>
          </a:p>
          <a:p>
            <a:pPr marL="0" lvl="0" indent="0" algn="l" rtl="0">
              <a:spcBef>
                <a:spcPts val="1600"/>
              </a:spcBef>
              <a:spcAft>
                <a:spcPts val="0"/>
              </a:spcAft>
              <a:buNone/>
            </a:pPr>
            <a:endParaRPr dirty="0">
              <a:solidFill>
                <a:srgbClr val="FFFFFF"/>
              </a:solidFill>
              <a:latin typeface="Oswald"/>
              <a:ea typeface="Oswald"/>
              <a:cs typeface="Oswald"/>
              <a:sym typeface="Oswald"/>
            </a:endParaRPr>
          </a:p>
          <a:p>
            <a:pPr marL="0" lvl="0" indent="0" algn="l" rtl="0">
              <a:spcBef>
                <a:spcPts val="0"/>
              </a:spcBef>
              <a:spcAft>
                <a:spcPts val="0"/>
              </a:spcAft>
              <a:buNone/>
            </a:pPr>
            <a:endParaRPr dirty="0">
              <a:solidFill>
                <a:srgbClr val="FFFFFF"/>
              </a:solidFill>
              <a:latin typeface="Oswald"/>
              <a:ea typeface="Oswald"/>
              <a:cs typeface="Oswald"/>
              <a:sym typeface="Oswald"/>
            </a:endParaRPr>
          </a:p>
          <a:p>
            <a:pPr marL="0" lvl="0" indent="0" algn="l" rtl="0">
              <a:spcBef>
                <a:spcPts val="0"/>
              </a:spcBef>
              <a:spcAft>
                <a:spcPts val="0"/>
              </a:spcAft>
              <a:buNone/>
            </a:pPr>
            <a:r>
              <a:rPr lang="de" dirty="0">
                <a:solidFill>
                  <a:srgbClr val="FFFFFF"/>
                </a:solidFill>
                <a:latin typeface="Oswald"/>
                <a:ea typeface="Oswald"/>
                <a:cs typeface="Oswald"/>
                <a:sym typeface="Oswald"/>
              </a:rPr>
              <a:t>Case Study </a:t>
            </a:r>
            <a:r>
              <a:rPr lang="de" dirty="0" err="1">
                <a:solidFill>
                  <a:srgbClr val="FFFFFF"/>
                </a:solidFill>
                <a:latin typeface="Oswald"/>
                <a:ea typeface="Oswald"/>
                <a:cs typeface="Oswald"/>
                <a:sym typeface="Oswald"/>
              </a:rPr>
              <a:t>Presentation</a:t>
            </a:r>
            <a:endParaRPr dirty="0">
              <a:solidFill>
                <a:srgbClr val="FFFFFF"/>
              </a:solidFill>
              <a:latin typeface="Oswald"/>
              <a:ea typeface="Oswald"/>
              <a:cs typeface="Oswald"/>
              <a:sym typeface="Oswald"/>
            </a:endParaRPr>
          </a:p>
          <a:p>
            <a:pPr marL="0" lvl="0" indent="0" algn="l" rtl="0">
              <a:spcBef>
                <a:spcPts val="0"/>
              </a:spcBef>
              <a:spcAft>
                <a:spcPts val="0"/>
              </a:spcAft>
              <a:buNone/>
            </a:pPr>
            <a:r>
              <a:rPr lang="de" dirty="0">
                <a:solidFill>
                  <a:srgbClr val="FFFFFF"/>
                </a:solidFill>
                <a:latin typeface="Oswald"/>
                <a:ea typeface="Oswald"/>
                <a:cs typeface="Oswald"/>
                <a:sym typeface="Oswald"/>
              </a:rPr>
              <a:t>WS2021</a:t>
            </a:r>
            <a:endParaRPr dirty="0">
              <a:solidFill>
                <a:srgbClr val="FFFFFF"/>
              </a:solidFill>
              <a:latin typeface="Oswald"/>
              <a:ea typeface="Oswald"/>
              <a:cs typeface="Oswald"/>
              <a:sym typeface="Oswald"/>
            </a:endParaRPr>
          </a:p>
          <a:p>
            <a:pPr lvl="0"/>
            <a:r>
              <a:rPr lang="de" dirty="0">
                <a:solidFill>
                  <a:srgbClr val="FFFFFF"/>
                </a:solidFill>
                <a:latin typeface="Oswald"/>
                <a:ea typeface="Oswald"/>
                <a:cs typeface="Oswald"/>
                <a:sym typeface="Oswald"/>
              </a:rPr>
              <a:t>Anh-Thu Tran | Wilke Klausing  |  Toke  | Thi Minh Trang Dinh</a:t>
            </a:r>
            <a:endParaRPr dirty="0">
              <a:solidFill>
                <a:srgbClr val="FFFFFF"/>
              </a:solidFill>
              <a:latin typeface="Oswald"/>
              <a:ea typeface="Oswald"/>
              <a:cs typeface="Oswald"/>
              <a:sym typeface="Oswald"/>
            </a:endParaRPr>
          </a:p>
        </p:txBody>
      </p:sp>
      <p:pic>
        <p:nvPicPr>
          <p:cNvPr id="88" name="Google Shape;88;p13"/>
          <p:cNvPicPr preferRelativeResize="0"/>
          <p:nvPr/>
        </p:nvPicPr>
        <p:blipFill>
          <a:blip r:embed="rId3">
            <a:alphaModFix/>
          </a:blip>
          <a:stretch>
            <a:fillRect/>
          </a:stretch>
        </p:blipFill>
        <p:spPr>
          <a:xfrm>
            <a:off x="5341593" y="747200"/>
            <a:ext cx="1630225" cy="1630225"/>
          </a:xfrm>
          <a:prstGeom prst="rect">
            <a:avLst/>
          </a:prstGeom>
          <a:noFill/>
          <a:ln>
            <a:noFill/>
          </a:ln>
        </p:spPr>
      </p:pic>
      <p:pic>
        <p:nvPicPr>
          <p:cNvPr id="5" name="Grafik 4" descr="LKW Silhouette">
            <a:extLst>
              <a:ext uri="{FF2B5EF4-FFF2-40B4-BE49-F238E27FC236}">
                <a16:creationId xmlns:a16="http://schemas.microsoft.com/office/drawing/2014/main" id="{64F208AC-D186-B245-9191-F952E04A47B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26329" y="2377425"/>
            <a:ext cx="1430163" cy="1430163"/>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15"/>
          <p:cNvSpPr txBox="1">
            <a:spLocks noGrp="1"/>
          </p:cNvSpPr>
          <p:nvPr>
            <p:ph type="title"/>
          </p:nvPr>
        </p:nvSpPr>
        <p:spPr>
          <a:xfrm>
            <a:off x="394225" y="473500"/>
            <a:ext cx="4865375" cy="10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sz="2000" dirty="0">
                <a:latin typeface="Oswald"/>
                <a:ea typeface="Oswald"/>
                <a:cs typeface="Oswald"/>
                <a:sym typeface="Oswald"/>
              </a:rPr>
              <a:t>Kosten und Umsatz von </a:t>
            </a:r>
            <a:r>
              <a:rPr lang="de" sz="2000" dirty="0" err="1">
                <a:latin typeface="Oswald"/>
                <a:ea typeface="Oswald"/>
                <a:cs typeface="Oswald"/>
                <a:sym typeface="Oswald"/>
              </a:rPr>
              <a:t>Instafreight</a:t>
            </a:r>
            <a:r>
              <a:rPr lang="de" sz="2000" dirty="0">
                <a:latin typeface="Oswald"/>
                <a:ea typeface="Oswald"/>
                <a:cs typeface="Oswald"/>
                <a:sym typeface="Oswald"/>
              </a:rPr>
              <a:t> </a:t>
            </a:r>
            <a:br>
              <a:rPr lang="de" sz="2000" dirty="0">
                <a:latin typeface="Oswald"/>
                <a:ea typeface="Oswald"/>
                <a:cs typeface="Oswald"/>
                <a:sym typeface="Oswald"/>
              </a:rPr>
            </a:br>
            <a:r>
              <a:rPr lang="de" sz="2000" dirty="0">
                <a:latin typeface="Oswald"/>
                <a:ea typeface="Oswald"/>
                <a:cs typeface="Oswald"/>
                <a:sym typeface="Oswald"/>
              </a:rPr>
              <a:t>in 2018 bis 2020</a:t>
            </a:r>
            <a:r>
              <a:rPr lang="de" sz="2000" b="1" dirty="0">
                <a:solidFill>
                  <a:srgbClr val="0F2741"/>
                </a:solidFill>
                <a:latin typeface="Arial"/>
                <a:ea typeface="Arial"/>
                <a:cs typeface="Arial"/>
                <a:sym typeface="Arial"/>
              </a:rPr>
              <a:t> </a:t>
            </a:r>
            <a:r>
              <a:rPr lang="de" sz="2000" dirty="0">
                <a:latin typeface="Oswald"/>
                <a:ea typeface="Oswald"/>
                <a:cs typeface="Oswald"/>
                <a:sym typeface="Oswald"/>
              </a:rPr>
              <a:t>(in €)</a:t>
            </a:r>
            <a:endParaRPr sz="2000" dirty="0">
              <a:latin typeface="Oswald"/>
              <a:ea typeface="Oswald"/>
              <a:cs typeface="Oswald"/>
              <a:sym typeface="Oswald"/>
            </a:endParaRPr>
          </a:p>
          <a:p>
            <a:pPr marL="0" lvl="0" indent="0" algn="l" rtl="0">
              <a:spcBef>
                <a:spcPts val="0"/>
              </a:spcBef>
              <a:spcAft>
                <a:spcPts val="0"/>
              </a:spcAft>
              <a:buNone/>
            </a:pPr>
            <a:endParaRPr sz="2200" dirty="0">
              <a:latin typeface="Oswald"/>
              <a:ea typeface="Oswald"/>
              <a:cs typeface="Oswald"/>
              <a:sym typeface="Oswald"/>
            </a:endParaRPr>
          </a:p>
        </p:txBody>
      </p:sp>
      <p:grpSp>
        <p:nvGrpSpPr>
          <p:cNvPr id="111" name="Google Shape;111;p15"/>
          <p:cNvGrpSpPr/>
          <p:nvPr/>
        </p:nvGrpSpPr>
        <p:grpSpPr>
          <a:xfrm>
            <a:off x="5991600" y="917491"/>
            <a:ext cx="3009187" cy="4102709"/>
            <a:chOff x="6144000" y="917491"/>
            <a:chExt cx="3009187" cy="4102709"/>
          </a:xfrm>
        </p:grpSpPr>
        <p:sp>
          <p:nvSpPr>
            <p:cNvPr id="112" name="Google Shape;112;p15"/>
            <p:cNvSpPr txBox="1"/>
            <p:nvPr/>
          </p:nvSpPr>
          <p:spPr>
            <a:xfrm>
              <a:off x="6144000" y="4712400"/>
              <a:ext cx="28332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800">
                <a:latin typeface="Oswald"/>
                <a:ea typeface="Oswald"/>
                <a:cs typeface="Oswald"/>
                <a:sym typeface="Oswald"/>
              </a:endParaRPr>
            </a:p>
          </p:txBody>
        </p:sp>
        <p:pic>
          <p:nvPicPr>
            <p:cNvPr id="113" name="Google Shape;113;p15"/>
            <p:cNvPicPr preferRelativeResize="0"/>
            <p:nvPr/>
          </p:nvPicPr>
          <p:blipFill>
            <a:blip r:embed="rId3">
              <a:alphaModFix/>
            </a:blip>
            <a:stretch>
              <a:fillRect/>
            </a:stretch>
          </p:blipFill>
          <p:spPr>
            <a:xfrm>
              <a:off x="6462375" y="1711925"/>
              <a:ext cx="2196449" cy="2888874"/>
            </a:xfrm>
            <a:prstGeom prst="rect">
              <a:avLst/>
            </a:prstGeom>
            <a:noFill/>
            <a:ln>
              <a:noFill/>
            </a:ln>
          </p:spPr>
        </p:pic>
        <p:sp>
          <p:nvSpPr>
            <p:cNvPr id="114" name="Google Shape;114;p15"/>
            <p:cNvSpPr txBox="1"/>
            <p:nvPr/>
          </p:nvSpPr>
          <p:spPr>
            <a:xfrm>
              <a:off x="6403012" y="917491"/>
              <a:ext cx="2750175" cy="73863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1800" dirty="0">
                  <a:solidFill>
                    <a:schemeClr val="dk1"/>
                  </a:solidFill>
                  <a:latin typeface="Oswald"/>
                  <a:ea typeface="Oswald"/>
                  <a:cs typeface="Oswald"/>
                  <a:sym typeface="Oswald"/>
                </a:rPr>
                <a:t>Welche  </a:t>
              </a:r>
              <a:r>
                <a:rPr lang="de" sz="1800" dirty="0" err="1">
                  <a:solidFill>
                    <a:schemeClr val="dk1"/>
                  </a:solidFill>
                  <a:latin typeface="Oswald"/>
                  <a:ea typeface="Oswald"/>
                  <a:cs typeface="Oswald"/>
                  <a:sym typeface="Oswald"/>
                </a:rPr>
                <a:t>Fullfillment</a:t>
              </a:r>
              <a:r>
                <a:rPr lang="de" sz="1800" dirty="0">
                  <a:solidFill>
                    <a:schemeClr val="dk1"/>
                  </a:solidFill>
                  <a:latin typeface="Oswald"/>
                  <a:ea typeface="Oswald"/>
                  <a:cs typeface="Oswald"/>
                  <a:sym typeface="Oswald"/>
                </a:rPr>
                <a:t> </a:t>
              </a:r>
              <a:r>
                <a:rPr lang="de" sz="1800" dirty="0" err="1">
                  <a:solidFill>
                    <a:schemeClr val="dk1"/>
                  </a:solidFill>
                  <a:latin typeface="Oswald"/>
                  <a:ea typeface="Oswald"/>
                  <a:cs typeface="Oswald"/>
                  <a:sym typeface="Oswald"/>
                </a:rPr>
                <a:t>Strateie</a:t>
              </a:r>
              <a:r>
                <a:rPr lang="de" sz="1800" dirty="0">
                  <a:solidFill>
                    <a:schemeClr val="dk1"/>
                  </a:solidFill>
                  <a:latin typeface="Oswald"/>
                  <a:ea typeface="Oswald"/>
                  <a:cs typeface="Oswald"/>
                  <a:sym typeface="Oswald"/>
                </a:rPr>
                <a:t> ist am umsatzstärken?</a:t>
              </a:r>
              <a:endParaRPr sz="1800" dirty="0">
                <a:solidFill>
                  <a:schemeClr val="dk1"/>
                </a:solidFill>
                <a:latin typeface="Oswald"/>
                <a:ea typeface="Oswald"/>
                <a:cs typeface="Oswald"/>
                <a:sym typeface="Oswald"/>
              </a:endParaRPr>
            </a:p>
          </p:txBody>
        </p:sp>
        <p:sp>
          <p:nvSpPr>
            <p:cNvPr id="115" name="Google Shape;115;p15"/>
            <p:cNvSpPr/>
            <p:nvPr/>
          </p:nvSpPr>
          <p:spPr>
            <a:xfrm>
              <a:off x="7778100" y="1711925"/>
              <a:ext cx="882900" cy="882000"/>
            </a:xfrm>
            <a:prstGeom prst="ellipse">
              <a:avLst/>
            </a:prstGeom>
            <a:solidFill>
              <a:srgbClr val="3C78D8"/>
            </a:solidFill>
            <a:ln w="9525"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5"/>
            <p:cNvSpPr/>
            <p:nvPr/>
          </p:nvSpPr>
          <p:spPr>
            <a:xfrm>
              <a:off x="7913700" y="2724475"/>
              <a:ext cx="611700" cy="612000"/>
            </a:xfrm>
            <a:prstGeom prst="ellipse">
              <a:avLst/>
            </a:prstGeom>
            <a:solidFill>
              <a:srgbClr val="3C78D8"/>
            </a:solidFill>
            <a:ln w="9525"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5"/>
            <p:cNvSpPr/>
            <p:nvPr/>
          </p:nvSpPr>
          <p:spPr>
            <a:xfrm>
              <a:off x="8039250" y="3467013"/>
              <a:ext cx="360600" cy="360000"/>
            </a:xfrm>
            <a:prstGeom prst="ellipse">
              <a:avLst/>
            </a:prstGeom>
            <a:solidFill>
              <a:srgbClr val="3C78D8"/>
            </a:solidFill>
            <a:ln w="9525"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5"/>
            <p:cNvSpPr/>
            <p:nvPr/>
          </p:nvSpPr>
          <p:spPr>
            <a:xfrm>
              <a:off x="8089350" y="3970450"/>
              <a:ext cx="260400" cy="259200"/>
            </a:xfrm>
            <a:prstGeom prst="ellipse">
              <a:avLst/>
            </a:prstGeom>
            <a:solidFill>
              <a:srgbClr val="3C78D8"/>
            </a:solidFill>
            <a:ln w="9525"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5"/>
            <p:cNvSpPr/>
            <p:nvPr/>
          </p:nvSpPr>
          <p:spPr>
            <a:xfrm>
              <a:off x="8110800" y="4363036"/>
              <a:ext cx="217500" cy="216000"/>
            </a:xfrm>
            <a:prstGeom prst="ellipse">
              <a:avLst/>
            </a:prstGeom>
            <a:solidFill>
              <a:srgbClr val="3C78D8"/>
            </a:solidFill>
            <a:ln w="9525"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0" name="Google Shape;120;p15"/>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21" name="Google Shape;121;p15"/>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22" name="Google Shape;122;p15"/>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23" name="Google Shape;123;p15"/>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124" name="Google Shape;124;p15"/>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125" name="Google Shape;125;p15"/>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3" name="Grafik 2" descr="Münzen Silhouette">
            <a:extLst>
              <a:ext uri="{FF2B5EF4-FFF2-40B4-BE49-F238E27FC236}">
                <a16:creationId xmlns:a16="http://schemas.microsoft.com/office/drawing/2014/main" id="{B916523C-BDCA-4947-A423-720BC2B1D6D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983073" y="504828"/>
            <a:ext cx="747953" cy="747953"/>
          </a:xfrm>
          <a:prstGeom prst="rect">
            <a:avLst/>
          </a:prstGeom>
        </p:spPr>
      </p:pic>
      <p:pic>
        <p:nvPicPr>
          <p:cNvPr id="5" name="Grafik 4">
            <a:extLst>
              <a:ext uri="{FF2B5EF4-FFF2-40B4-BE49-F238E27FC236}">
                <a16:creationId xmlns:a16="http://schemas.microsoft.com/office/drawing/2014/main" id="{DC7BAF48-5450-3E46-A75A-1E044BEAA7A3}"/>
              </a:ext>
            </a:extLst>
          </p:cNvPr>
          <p:cNvPicPr>
            <a:picLocks noChangeAspect="1"/>
          </p:cNvPicPr>
          <p:nvPr/>
        </p:nvPicPr>
        <p:blipFill>
          <a:blip r:embed="rId6"/>
          <a:stretch>
            <a:fillRect/>
          </a:stretch>
        </p:blipFill>
        <p:spPr>
          <a:xfrm>
            <a:off x="392050" y="1446268"/>
            <a:ext cx="5657416" cy="3493454"/>
          </a:xfrm>
          <a:prstGeom prst="rect">
            <a:avLst/>
          </a:prstGeom>
        </p:spPr>
      </p:pic>
      <p:sp>
        <p:nvSpPr>
          <p:cNvPr id="109" name="Google Shape;109;p15"/>
          <p:cNvSpPr/>
          <p:nvPr/>
        </p:nvSpPr>
        <p:spPr>
          <a:xfrm rot="19783262">
            <a:off x="888565" y="2710806"/>
            <a:ext cx="3866975" cy="151667"/>
          </a:xfrm>
          <a:prstGeom prst="stripedRightArrow">
            <a:avLst>
              <a:gd name="adj1" fmla="val 50000"/>
              <a:gd name="adj2" fmla="val 66764"/>
            </a:avLst>
          </a:prstGeom>
          <a:solidFill>
            <a:srgbClr val="92D050"/>
          </a:solidFill>
          <a:ln w="9525" cap="flat" cmpd="sng">
            <a:solidFill>
              <a:srgbClr val="92D05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5"/>
          <p:cNvSpPr txBox="1"/>
          <p:nvPr/>
        </p:nvSpPr>
        <p:spPr>
          <a:xfrm>
            <a:off x="2196317" y="2318039"/>
            <a:ext cx="876900"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1600" dirty="0">
                <a:solidFill>
                  <a:srgbClr val="92D050"/>
                </a:solidFill>
                <a:latin typeface="Oswald"/>
                <a:ea typeface="Oswald"/>
                <a:cs typeface="Oswald"/>
                <a:sym typeface="Oswald"/>
              </a:rPr>
              <a:t>12,36%</a:t>
            </a:r>
            <a:endParaRPr sz="1600" dirty="0">
              <a:solidFill>
                <a:srgbClr val="92D050"/>
              </a:solidFill>
              <a:latin typeface="Oswald"/>
              <a:ea typeface="Oswald"/>
              <a:cs typeface="Oswald"/>
              <a:sym typeface="Oswal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 dirty="0">
                <a:latin typeface="Oswald"/>
                <a:ea typeface="Oswald"/>
                <a:cs typeface="Oswald"/>
                <a:sym typeface="Oswald"/>
              </a:rPr>
              <a:t>Visuelle Exploration</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6" name="Grafik 5">
            <a:extLst>
              <a:ext uri="{FF2B5EF4-FFF2-40B4-BE49-F238E27FC236}">
                <a16:creationId xmlns:a16="http://schemas.microsoft.com/office/drawing/2014/main" id="{5FDCB9BB-99D0-804A-9982-3FE1AFC68752}"/>
              </a:ext>
            </a:extLst>
          </p:cNvPr>
          <p:cNvPicPr>
            <a:picLocks noChangeAspect="1"/>
          </p:cNvPicPr>
          <p:nvPr/>
        </p:nvPicPr>
        <p:blipFill>
          <a:blip r:embed="rId3"/>
          <a:stretch>
            <a:fillRect/>
          </a:stretch>
        </p:blipFill>
        <p:spPr>
          <a:xfrm>
            <a:off x="334251" y="1440326"/>
            <a:ext cx="4137600" cy="2552416"/>
          </a:xfrm>
          <a:prstGeom prst="rect">
            <a:avLst/>
          </a:prstGeom>
        </p:spPr>
      </p:pic>
      <p:pic>
        <p:nvPicPr>
          <p:cNvPr id="2" name="Grafik 1">
            <a:extLst>
              <a:ext uri="{FF2B5EF4-FFF2-40B4-BE49-F238E27FC236}">
                <a16:creationId xmlns:a16="http://schemas.microsoft.com/office/drawing/2014/main" id="{0363B534-E049-B542-B8F5-3866F1B376AF}"/>
              </a:ext>
            </a:extLst>
          </p:cNvPr>
          <p:cNvPicPr>
            <a:picLocks noChangeAspect="1"/>
          </p:cNvPicPr>
          <p:nvPr/>
        </p:nvPicPr>
        <p:blipFill>
          <a:blip r:embed="rId4"/>
          <a:stretch>
            <a:fillRect/>
          </a:stretch>
        </p:blipFill>
        <p:spPr>
          <a:xfrm>
            <a:off x="4792184" y="1440326"/>
            <a:ext cx="4137600" cy="2552416"/>
          </a:xfrm>
          <a:prstGeom prst="rect">
            <a:avLst/>
          </a:prstGeom>
        </p:spPr>
      </p:pic>
    </p:spTree>
    <p:extLst>
      <p:ext uri="{BB962C8B-B14F-4D97-AF65-F5344CB8AC3E}">
        <p14:creationId xmlns:p14="http://schemas.microsoft.com/office/powerpoint/2010/main" val="41194903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 dirty="0">
                <a:latin typeface="Oswald"/>
                <a:ea typeface="Oswald"/>
                <a:cs typeface="Oswald"/>
                <a:sym typeface="Oswald"/>
              </a:rPr>
              <a:t>Visuelle Exploration</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graphicFrame>
        <p:nvGraphicFramePr>
          <p:cNvPr id="12" name="Diagramm 11">
            <a:extLst>
              <a:ext uri="{FF2B5EF4-FFF2-40B4-BE49-F238E27FC236}">
                <a16:creationId xmlns:a16="http://schemas.microsoft.com/office/drawing/2014/main" id="{26A2E1B2-0DA4-BE40-A471-A694EDE5DACA}"/>
              </a:ext>
            </a:extLst>
          </p:cNvPr>
          <p:cNvGraphicFramePr>
            <a:graphicFrameLocks/>
          </p:cNvGraphicFramePr>
          <p:nvPr>
            <p:extLst>
              <p:ext uri="{D42A27DB-BD31-4B8C-83A1-F6EECF244321}">
                <p14:modId xmlns:p14="http://schemas.microsoft.com/office/powerpoint/2010/main" val="1215583686"/>
              </p:ext>
            </p:extLst>
          </p:nvPr>
        </p:nvGraphicFramePr>
        <p:xfrm>
          <a:off x="356932" y="1053000"/>
          <a:ext cx="8633159" cy="38136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4131528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1024624"/>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sz="2600" dirty="0">
                <a:latin typeface="Oswald"/>
                <a:ea typeface="Oswald"/>
                <a:cs typeface="Oswald"/>
                <a:sym typeface="Oswald"/>
              </a:rPr>
              <a:t>Kennzahlen und Reporting</a:t>
            </a:r>
            <a:br>
              <a:rPr lang="de-DE" sz="2600" dirty="0">
                <a:latin typeface="Oswald"/>
                <a:ea typeface="Oswald"/>
                <a:cs typeface="Oswald"/>
                <a:sym typeface="Oswald"/>
              </a:rPr>
            </a:br>
            <a:r>
              <a:rPr lang="de-DE" sz="2400" dirty="0">
                <a:latin typeface="Oswald"/>
                <a:ea typeface="Oswald"/>
                <a:cs typeface="Oswald"/>
                <a:sym typeface="Oswald"/>
              </a:rPr>
              <a:t>Marge, Umsatz und Kosten in Deutschland</a:t>
            </a:r>
            <a:endParaRPr sz="2400"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4" name="Grafik 3">
            <a:extLst>
              <a:ext uri="{FF2B5EF4-FFF2-40B4-BE49-F238E27FC236}">
                <a16:creationId xmlns:a16="http://schemas.microsoft.com/office/drawing/2014/main" id="{475007B7-B684-BE4E-8E83-D66216FE08CC}"/>
              </a:ext>
            </a:extLst>
          </p:cNvPr>
          <p:cNvPicPr>
            <a:picLocks noChangeAspect="1"/>
          </p:cNvPicPr>
          <p:nvPr/>
        </p:nvPicPr>
        <p:blipFill>
          <a:blip r:embed="rId3"/>
          <a:stretch>
            <a:fillRect/>
          </a:stretch>
        </p:blipFill>
        <p:spPr>
          <a:xfrm>
            <a:off x="334250" y="1441174"/>
            <a:ext cx="5590238" cy="3448524"/>
          </a:xfrm>
          <a:prstGeom prst="rect">
            <a:avLst/>
          </a:prstGeom>
        </p:spPr>
      </p:pic>
      <p:sp>
        <p:nvSpPr>
          <p:cNvPr id="5" name="Textfeld 4">
            <a:extLst>
              <a:ext uri="{FF2B5EF4-FFF2-40B4-BE49-F238E27FC236}">
                <a16:creationId xmlns:a16="http://schemas.microsoft.com/office/drawing/2014/main" id="{5830DE71-AFA1-A84A-B795-4026051F21AF}"/>
              </a:ext>
            </a:extLst>
          </p:cNvPr>
          <p:cNvSpPr txBox="1"/>
          <p:nvPr/>
        </p:nvSpPr>
        <p:spPr>
          <a:xfrm>
            <a:off x="6033052" y="1676263"/>
            <a:ext cx="3031435" cy="2246769"/>
          </a:xfrm>
          <a:prstGeom prst="rect">
            <a:avLst/>
          </a:prstGeom>
          <a:noFill/>
        </p:spPr>
        <p:txBody>
          <a:bodyPr wrap="square" rtlCol="0">
            <a:spAutoFit/>
          </a:bodyPr>
          <a:lstStyle/>
          <a:p>
            <a:r>
              <a:rPr lang="de-DE" b="1" dirty="0">
                <a:solidFill>
                  <a:schemeClr val="bg2"/>
                </a:solidFill>
              </a:rPr>
              <a:t>Informationen</a:t>
            </a:r>
          </a:p>
          <a:p>
            <a:pPr marL="285750" indent="-285750">
              <a:buFont typeface="Arial" panose="020B0604020202020204" pitchFamily="34" charset="0"/>
              <a:buChar char="•"/>
            </a:pPr>
            <a:r>
              <a:rPr lang="de-DE" dirty="0">
                <a:solidFill>
                  <a:schemeClr val="bg2"/>
                </a:solidFill>
              </a:rPr>
              <a:t>Margen Einbruch in 2020-09</a:t>
            </a:r>
          </a:p>
          <a:p>
            <a:pPr marL="285750" indent="-285750">
              <a:buFont typeface="Arial" panose="020B0604020202020204" pitchFamily="34" charset="0"/>
              <a:buChar char="•"/>
            </a:pPr>
            <a:r>
              <a:rPr lang="de-DE" dirty="0">
                <a:solidFill>
                  <a:schemeClr val="bg2"/>
                </a:solidFill>
              </a:rPr>
              <a:t>Margen Höchststand in 2020-04</a:t>
            </a:r>
          </a:p>
          <a:p>
            <a:pPr marL="285750" indent="-285750">
              <a:buFont typeface="Arial" panose="020B0604020202020204" pitchFamily="34" charset="0"/>
              <a:buChar char="•"/>
            </a:pPr>
            <a:r>
              <a:rPr lang="de-DE" dirty="0">
                <a:solidFill>
                  <a:schemeClr val="bg2"/>
                </a:solidFill>
              </a:rPr>
              <a:t>Insgesamt steigende Umsätze bis 2020-4</a:t>
            </a:r>
          </a:p>
          <a:p>
            <a:pPr marL="285750" indent="-285750">
              <a:buFont typeface="Arial" panose="020B0604020202020204" pitchFamily="34" charset="0"/>
              <a:buChar char="•"/>
            </a:pPr>
            <a:r>
              <a:rPr lang="de-DE" dirty="0">
                <a:solidFill>
                  <a:schemeClr val="bg2"/>
                </a:solidFill>
              </a:rPr>
              <a:t>Marge stagniert seit 2020-05</a:t>
            </a:r>
          </a:p>
          <a:p>
            <a:pPr marL="285750" indent="-285750">
              <a:buFont typeface="Arial" panose="020B0604020202020204" pitchFamily="34" charset="0"/>
              <a:buChar char="•"/>
            </a:pPr>
            <a:endParaRPr lang="de-DE" dirty="0">
              <a:solidFill>
                <a:schemeClr val="bg2"/>
              </a:solidFill>
            </a:endParaRPr>
          </a:p>
          <a:p>
            <a:pPr lvl="2"/>
            <a:r>
              <a:rPr lang="de-DE" dirty="0">
                <a:solidFill>
                  <a:schemeClr val="bg2"/>
                </a:solidFill>
                <a:sym typeface="Wingdings" pitchFamily="2" charset="2"/>
              </a:rPr>
              <a:t> Möglicher Grund, dass die Marge sich nicht weiterentwickelt könnte Corona bedingt sein</a:t>
            </a:r>
            <a:endParaRPr lang="de-DE" dirty="0">
              <a:solidFill>
                <a:schemeClr val="bg2"/>
              </a:solidFill>
            </a:endParaRPr>
          </a:p>
        </p:txBody>
      </p:sp>
      <p:sp>
        <p:nvSpPr>
          <p:cNvPr id="22" name="Rechteck 21">
            <a:extLst>
              <a:ext uri="{FF2B5EF4-FFF2-40B4-BE49-F238E27FC236}">
                <a16:creationId xmlns:a16="http://schemas.microsoft.com/office/drawing/2014/main" id="{1C23EBB8-CE66-CF45-8A42-E4F79C9D74EA}"/>
              </a:ext>
            </a:extLst>
          </p:cNvPr>
          <p:cNvSpPr/>
          <p:nvPr/>
        </p:nvSpPr>
        <p:spPr>
          <a:xfrm>
            <a:off x="5413937" y="4612699"/>
            <a:ext cx="3837910" cy="553998"/>
          </a:xfrm>
          <a:prstGeom prst="rect">
            <a:avLst/>
          </a:prstGeom>
        </p:spPr>
        <p:txBody>
          <a:bodyPr wrap="none">
            <a:spAutoFit/>
          </a:bodyPr>
          <a:lstStyle/>
          <a:p>
            <a:pPr marL="139700">
              <a:buSzPts val="1400"/>
              <a:defRPr/>
            </a:pPr>
            <a:r>
              <a:rPr lang="de-DE" sz="1000" dirty="0">
                <a:highlight>
                  <a:srgbClr val="FFFF00"/>
                </a:highlight>
              </a:rPr>
              <a:t>#TODO: </a:t>
            </a:r>
          </a:p>
          <a:p>
            <a:pPr marL="311150" indent="-171450">
              <a:buSzPts val="1400"/>
              <a:buFontTx/>
              <a:buChar char="-"/>
              <a:defRPr/>
            </a:pPr>
            <a:r>
              <a:rPr lang="de-DE" sz="1000" dirty="0">
                <a:highlight>
                  <a:srgbClr val="FFFF00"/>
                </a:highlight>
              </a:rPr>
              <a:t>Liegt der Höchststand wirklich bei 2020-04? Checks</a:t>
            </a:r>
          </a:p>
          <a:p>
            <a:pPr marL="311150" indent="-171450">
              <a:buSzPts val="1400"/>
              <a:buFontTx/>
              <a:buChar char="-"/>
              <a:defRPr/>
            </a:pPr>
            <a:r>
              <a:rPr lang="de-DE" sz="1000" dirty="0">
                <a:highlight>
                  <a:srgbClr val="FFFF00"/>
                </a:highlight>
              </a:rPr>
              <a:t>Auch </a:t>
            </a:r>
            <a:r>
              <a:rPr lang="de-DE" sz="1000" dirty="0" err="1">
                <a:highlight>
                  <a:srgbClr val="FFFF00"/>
                </a:highlight>
              </a:rPr>
              <a:t>checks</a:t>
            </a:r>
            <a:r>
              <a:rPr lang="de-DE" sz="1000" dirty="0">
                <a:highlight>
                  <a:srgbClr val="FFFF00"/>
                </a:highlight>
              </a:rPr>
              <a:t> bei Umsatz Einbruch, welches Datum genau?</a:t>
            </a:r>
          </a:p>
        </p:txBody>
      </p:sp>
    </p:spTree>
    <p:extLst>
      <p:ext uri="{BB962C8B-B14F-4D97-AF65-F5344CB8AC3E}">
        <p14:creationId xmlns:p14="http://schemas.microsoft.com/office/powerpoint/2010/main" val="14271963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Kennzahlen und Reporting: Deutschland </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3" name="Grafik 2">
            <a:extLst>
              <a:ext uri="{FF2B5EF4-FFF2-40B4-BE49-F238E27FC236}">
                <a16:creationId xmlns:a16="http://schemas.microsoft.com/office/drawing/2014/main" id="{31A401DE-E2F0-3245-B647-08613B24241B}"/>
              </a:ext>
            </a:extLst>
          </p:cNvPr>
          <p:cNvPicPr>
            <a:picLocks noChangeAspect="1"/>
          </p:cNvPicPr>
          <p:nvPr/>
        </p:nvPicPr>
        <p:blipFill>
          <a:blip r:embed="rId3"/>
          <a:stretch>
            <a:fillRect/>
          </a:stretch>
        </p:blipFill>
        <p:spPr>
          <a:xfrm>
            <a:off x="334250" y="1093250"/>
            <a:ext cx="6110688" cy="3773350"/>
          </a:xfrm>
          <a:prstGeom prst="rect">
            <a:avLst/>
          </a:prstGeom>
        </p:spPr>
      </p:pic>
      <p:sp>
        <p:nvSpPr>
          <p:cNvPr id="14" name="Rechteck 13">
            <a:extLst>
              <a:ext uri="{FF2B5EF4-FFF2-40B4-BE49-F238E27FC236}">
                <a16:creationId xmlns:a16="http://schemas.microsoft.com/office/drawing/2014/main" id="{297C1C46-CCEC-884E-8780-3008EA116FD8}"/>
              </a:ext>
            </a:extLst>
          </p:cNvPr>
          <p:cNvSpPr/>
          <p:nvPr/>
        </p:nvSpPr>
        <p:spPr>
          <a:xfrm>
            <a:off x="5023029" y="4866600"/>
            <a:ext cx="4209807" cy="246221"/>
          </a:xfrm>
          <a:prstGeom prst="rect">
            <a:avLst/>
          </a:prstGeom>
        </p:spPr>
        <p:txBody>
          <a:bodyPr wrap="none">
            <a:spAutoFit/>
          </a:bodyPr>
          <a:lstStyle/>
          <a:p>
            <a:pPr marL="139700">
              <a:buSzPts val="1400"/>
              <a:defRPr/>
            </a:pPr>
            <a:r>
              <a:rPr lang="de-DE" sz="1000" dirty="0">
                <a:highlight>
                  <a:srgbClr val="FFFF00"/>
                </a:highlight>
              </a:rPr>
              <a:t>#TODO: Alle Länder raus, da wir nur Deutschland betrachten wollen.</a:t>
            </a:r>
          </a:p>
        </p:txBody>
      </p:sp>
    </p:spTree>
    <p:extLst>
      <p:ext uri="{BB962C8B-B14F-4D97-AF65-F5344CB8AC3E}">
        <p14:creationId xmlns:p14="http://schemas.microsoft.com/office/powerpoint/2010/main" val="16553637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err="1">
                <a:latin typeface="Oswald"/>
                <a:ea typeface="Oswald"/>
                <a:cs typeface="Oswald"/>
                <a:sym typeface="Oswald"/>
              </a:rPr>
              <a:t>Instafreight</a:t>
            </a:r>
            <a:r>
              <a:rPr lang="de-DE" dirty="0">
                <a:latin typeface="Oswald"/>
                <a:ea typeface="Oswald"/>
                <a:cs typeface="Oswald"/>
                <a:sym typeface="Oswald"/>
              </a:rPr>
              <a:t>: Vorgegebene Prognose in Margin</a:t>
            </a:r>
            <a:endParaRPr dirty="0">
              <a:latin typeface="Oswald"/>
              <a:ea typeface="Oswald"/>
              <a:cs typeface="Oswald"/>
              <a:sym typeface="Oswald"/>
            </a:endParaRPr>
          </a:p>
        </p:txBody>
      </p:sp>
      <p:sp>
        <p:nvSpPr>
          <p:cNvPr id="193" name="Google Shape;193;p18"/>
          <p:cNvSpPr txBox="1"/>
          <p:nvPr/>
        </p:nvSpPr>
        <p:spPr>
          <a:xfrm>
            <a:off x="-100" y="4866600"/>
            <a:ext cx="41376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600">
                <a:solidFill>
                  <a:srgbClr val="999999"/>
                </a:solidFill>
              </a:rPr>
              <a:t>https://engineering.fb.com/2020/01/13/open-source/open-source-2019/</a:t>
            </a:r>
            <a:endParaRPr sz="600">
              <a:solidFill>
                <a:srgbClr val="999999"/>
              </a:solidFill>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B</a:t>
            </a:r>
            <a:endParaRPr sz="1200" dirty="0">
              <a:solidFill>
                <a:srgbClr val="FFFFFF"/>
              </a:solidFill>
              <a:latin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
        <p:nvSpPr>
          <p:cNvPr id="3" name="Rechteck 2">
            <a:extLst>
              <a:ext uri="{FF2B5EF4-FFF2-40B4-BE49-F238E27FC236}">
                <a16:creationId xmlns:a16="http://schemas.microsoft.com/office/drawing/2014/main" id="{C20EFF86-7DFD-E34D-BE5F-9C6C9B231D0E}"/>
              </a:ext>
            </a:extLst>
          </p:cNvPr>
          <p:cNvSpPr/>
          <p:nvPr/>
        </p:nvSpPr>
        <p:spPr>
          <a:xfrm>
            <a:off x="417443" y="1792941"/>
            <a:ext cx="4572000" cy="1815882"/>
          </a:xfrm>
          <a:prstGeom prst="rect">
            <a:avLst/>
          </a:prstGeom>
        </p:spPr>
        <p:txBody>
          <a:bodyPr>
            <a:spAutoFit/>
          </a:bodyPr>
          <a:lstStyle/>
          <a:p>
            <a:pPr lvl="1"/>
            <a:r>
              <a:rPr lang="de-DE" dirty="0" err="1"/>
              <a:t>Instafreight</a:t>
            </a:r>
            <a:r>
              <a:rPr lang="de-DE" dirty="0"/>
              <a:t> Forecast hier nur abbilden von 2018-2020</a:t>
            </a:r>
          </a:p>
          <a:p>
            <a:pPr lvl="1"/>
            <a:endParaRPr lang="de-DE" dirty="0"/>
          </a:p>
          <a:p>
            <a:pPr lvl="1"/>
            <a:endParaRPr lang="de-DE" dirty="0"/>
          </a:p>
          <a:p>
            <a:pPr lvl="1"/>
            <a:endParaRPr lang="de-DE" dirty="0"/>
          </a:p>
          <a:p>
            <a:pPr lvl="1"/>
            <a:r>
              <a:rPr lang="de-DE" dirty="0"/>
              <a:t>HEX Farben</a:t>
            </a:r>
          </a:p>
          <a:p>
            <a:pPr marL="285750" lvl="1" indent="-285750">
              <a:buFont typeface="Arial" panose="020B0604020202020204" pitchFamily="34" charset="0"/>
              <a:buChar char="•"/>
            </a:pPr>
            <a:r>
              <a:rPr lang="de-DE" dirty="0"/>
              <a:t>Grün: #56953e</a:t>
            </a:r>
          </a:p>
          <a:p>
            <a:pPr marL="285750" lvl="1" indent="-285750">
              <a:buFont typeface="Arial" panose="020B0604020202020204" pitchFamily="34" charset="0"/>
              <a:buChar char="•"/>
            </a:pPr>
            <a:r>
              <a:rPr lang="de-DE" dirty="0"/>
              <a:t>Rot: #990000</a:t>
            </a:r>
          </a:p>
          <a:p>
            <a:pPr marL="285750" lvl="1" indent="-285750">
              <a:buFont typeface="Arial" panose="020B0604020202020204" pitchFamily="34" charset="0"/>
              <a:buChar char="•"/>
            </a:pPr>
            <a:r>
              <a:rPr lang="de-DE" dirty="0">
                <a:highlight>
                  <a:srgbClr val="FFFFFF"/>
                </a:highlight>
              </a:rPr>
              <a:t>Blau: #3b5998</a:t>
            </a:r>
            <a:r>
              <a:rPr lang="de-DE" dirty="0"/>
              <a:t> </a:t>
            </a:r>
          </a:p>
        </p:txBody>
      </p:sp>
    </p:spTree>
    <p:extLst>
      <p:ext uri="{BB962C8B-B14F-4D97-AF65-F5344CB8AC3E}">
        <p14:creationId xmlns:p14="http://schemas.microsoft.com/office/powerpoint/2010/main" val="9673841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1. Zeitreihenanalyse:</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B</a:t>
            </a:r>
            <a:endParaRPr sz="1200" dirty="0">
              <a:solidFill>
                <a:srgbClr val="FFFFFF"/>
              </a:solidFill>
              <a:latin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4" name="Grafik 3">
            <a:extLst>
              <a:ext uri="{FF2B5EF4-FFF2-40B4-BE49-F238E27FC236}">
                <a16:creationId xmlns:a16="http://schemas.microsoft.com/office/drawing/2014/main" id="{B59985E3-6448-154C-B3B8-598D2EB11906}"/>
              </a:ext>
            </a:extLst>
          </p:cNvPr>
          <p:cNvPicPr>
            <a:picLocks noChangeAspect="1"/>
          </p:cNvPicPr>
          <p:nvPr/>
        </p:nvPicPr>
        <p:blipFill>
          <a:blip r:embed="rId3"/>
          <a:stretch>
            <a:fillRect/>
          </a:stretch>
        </p:blipFill>
        <p:spPr>
          <a:xfrm>
            <a:off x="334250" y="1016288"/>
            <a:ext cx="5917463" cy="3650383"/>
          </a:xfrm>
          <a:prstGeom prst="rect">
            <a:avLst/>
          </a:prstGeom>
        </p:spPr>
      </p:pic>
      <p:sp>
        <p:nvSpPr>
          <p:cNvPr id="13" name="Rechteck 12">
            <a:extLst>
              <a:ext uri="{FF2B5EF4-FFF2-40B4-BE49-F238E27FC236}">
                <a16:creationId xmlns:a16="http://schemas.microsoft.com/office/drawing/2014/main" id="{83E13359-9498-2043-8400-6FF9645EF90E}"/>
              </a:ext>
            </a:extLst>
          </p:cNvPr>
          <p:cNvSpPr/>
          <p:nvPr/>
        </p:nvSpPr>
        <p:spPr>
          <a:xfrm>
            <a:off x="5022028" y="4726950"/>
            <a:ext cx="3913251" cy="400110"/>
          </a:xfrm>
          <a:prstGeom prst="rect">
            <a:avLst/>
          </a:prstGeom>
        </p:spPr>
        <p:txBody>
          <a:bodyPr wrap="none">
            <a:spAutoFit/>
          </a:bodyPr>
          <a:lstStyle/>
          <a:p>
            <a:pPr marL="139700">
              <a:buSzPts val="1400"/>
              <a:defRPr/>
            </a:pPr>
            <a:r>
              <a:rPr lang="de-DE" sz="1000" dirty="0">
                <a:highlight>
                  <a:srgbClr val="FFFF00"/>
                </a:highlight>
              </a:rPr>
              <a:t>#Frage: Stammt Forecast von uns oder aus Margin CVS Datei?</a:t>
            </a:r>
          </a:p>
          <a:p>
            <a:pPr marL="139700">
              <a:buSzPts val="1400"/>
              <a:defRPr/>
            </a:pPr>
            <a:r>
              <a:rPr lang="de-DE" sz="1000" dirty="0">
                <a:highlight>
                  <a:srgbClr val="FFFF00"/>
                </a:highlight>
              </a:rPr>
              <a:t>#TODO: Titel fehlt (Jahre in Titel miteinbeziehen)</a:t>
            </a:r>
          </a:p>
        </p:txBody>
      </p:sp>
    </p:spTree>
    <p:extLst>
      <p:ext uri="{BB962C8B-B14F-4D97-AF65-F5344CB8AC3E}">
        <p14:creationId xmlns:p14="http://schemas.microsoft.com/office/powerpoint/2010/main" val="28875760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2. Zeitreihenanalyse</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2" name="Grafik 1">
            <a:extLst>
              <a:ext uri="{FF2B5EF4-FFF2-40B4-BE49-F238E27FC236}">
                <a16:creationId xmlns:a16="http://schemas.microsoft.com/office/drawing/2014/main" id="{819337DC-F72A-404E-84A5-1D7581C94C6B}"/>
              </a:ext>
            </a:extLst>
          </p:cNvPr>
          <p:cNvPicPr>
            <a:picLocks noChangeAspect="1"/>
          </p:cNvPicPr>
          <p:nvPr/>
        </p:nvPicPr>
        <p:blipFill>
          <a:blip r:embed="rId3"/>
          <a:stretch>
            <a:fillRect/>
          </a:stretch>
        </p:blipFill>
        <p:spPr>
          <a:xfrm>
            <a:off x="269168" y="1244343"/>
            <a:ext cx="4744837" cy="2927010"/>
          </a:xfrm>
          <a:prstGeom prst="rect">
            <a:avLst/>
          </a:prstGeom>
        </p:spPr>
      </p:pic>
      <p:sp>
        <p:nvSpPr>
          <p:cNvPr id="4" name="Textfeld 3">
            <a:extLst>
              <a:ext uri="{FF2B5EF4-FFF2-40B4-BE49-F238E27FC236}">
                <a16:creationId xmlns:a16="http://schemas.microsoft.com/office/drawing/2014/main" id="{08E2DD84-B75A-AD4F-8BF9-CDCD907D19C7}"/>
              </a:ext>
            </a:extLst>
          </p:cNvPr>
          <p:cNvSpPr txBox="1"/>
          <p:nvPr/>
        </p:nvSpPr>
        <p:spPr>
          <a:xfrm>
            <a:off x="677525" y="4352631"/>
            <a:ext cx="3042292" cy="307777"/>
          </a:xfrm>
          <a:prstGeom prst="rect">
            <a:avLst/>
          </a:prstGeom>
          <a:noFill/>
        </p:spPr>
        <p:txBody>
          <a:bodyPr wrap="square" rtlCol="0">
            <a:spAutoFit/>
          </a:bodyPr>
          <a:lstStyle/>
          <a:p>
            <a:r>
              <a:rPr lang="de-DE" dirty="0"/>
              <a:t>- Anzahl Aufträge </a:t>
            </a:r>
            <a:r>
              <a:rPr lang="de-DE" dirty="0" err="1"/>
              <a:t>insagesamt</a:t>
            </a:r>
            <a:endParaRPr lang="de-DE" dirty="0"/>
          </a:p>
        </p:txBody>
      </p:sp>
      <p:pic>
        <p:nvPicPr>
          <p:cNvPr id="6" name="Grafik 5">
            <a:extLst>
              <a:ext uri="{FF2B5EF4-FFF2-40B4-BE49-F238E27FC236}">
                <a16:creationId xmlns:a16="http://schemas.microsoft.com/office/drawing/2014/main" id="{F0BA02D2-53B6-1F4C-9B83-D8225C0EB7B9}"/>
              </a:ext>
            </a:extLst>
          </p:cNvPr>
          <p:cNvPicPr>
            <a:picLocks noChangeAspect="1"/>
          </p:cNvPicPr>
          <p:nvPr/>
        </p:nvPicPr>
        <p:blipFill>
          <a:blip r:embed="rId4"/>
          <a:stretch>
            <a:fillRect/>
          </a:stretch>
        </p:blipFill>
        <p:spPr>
          <a:xfrm>
            <a:off x="4359349" y="1218562"/>
            <a:ext cx="4744837" cy="2927010"/>
          </a:xfrm>
          <a:prstGeom prst="rect">
            <a:avLst/>
          </a:prstGeom>
        </p:spPr>
      </p:pic>
      <p:sp>
        <p:nvSpPr>
          <p:cNvPr id="15" name="Textfeld 14">
            <a:extLst>
              <a:ext uri="{FF2B5EF4-FFF2-40B4-BE49-F238E27FC236}">
                <a16:creationId xmlns:a16="http://schemas.microsoft.com/office/drawing/2014/main" id="{51F9BED2-9ABC-E246-8104-8656A7BD2BF8}"/>
              </a:ext>
            </a:extLst>
          </p:cNvPr>
          <p:cNvSpPr txBox="1"/>
          <p:nvPr/>
        </p:nvSpPr>
        <p:spPr>
          <a:xfrm>
            <a:off x="4754880" y="4352631"/>
            <a:ext cx="3042292" cy="307777"/>
          </a:xfrm>
          <a:prstGeom prst="rect">
            <a:avLst/>
          </a:prstGeom>
          <a:noFill/>
        </p:spPr>
        <p:txBody>
          <a:bodyPr wrap="square" rtlCol="0">
            <a:spAutoFit/>
          </a:bodyPr>
          <a:lstStyle/>
          <a:p>
            <a:r>
              <a:rPr lang="de-DE" dirty="0"/>
              <a:t>- Anzahl Aufträge nur für Trucks</a:t>
            </a:r>
          </a:p>
        </p:txBody>
      </p:sp>
      <p:sp>
        <p:nvSpPr>
          <p:cNvPr id="22" name="Rechteck 21">
            <a:extLst>
              <a:ext uri="{FF2B5EF4-FFF2-40B4-BE49-F238E27FC236}">
                <a16:creationId xmlns:a16="http://schemas.microsoft.com/office/drawing/2014/main" id="{5EFD850F-0AF5-254E-B1F1-7DEF736E533F}"/>
              </a:ext>
            </a:extLst>
          </p:cNvPr>
          <p:cNvSpPr/>
          <p:nvPr/>
        </p:nvSpPr>
        <p:spPr>
          <a:xfrm>
            <a:off x="5576898" y="4726950"/>
            <a:ext cx="3567002" cy="400110"/>
          </a:xfrm>
          <a:prstGeom prst="rect">
            <a:avLst/>
          </a:prstGeom>
        </p:spPr>
        <p:txBody>
          <a:bodyPr wrap="none">
            <a:spAutoFit/>
          </a:bodyPr>
          <a:lstStyle/>
          <a:p>
            <a:pPr marL="139700">
              <a:buSzPts val="1400"/>
              <a:defRPr/>
            </a:pPr>
            <a:r>
              <a:rPr lang="de-DE" sz="1000" dirty="0">
                <a:highlight>
                  <a:srgbClr val="FFFF00"/>
                </a:highlight>
              </a:rPr>
              <a:t>#Frage: Was ist der Unterschied zu der vorherigen Folie?</a:t>
            </a:r>
          </a:p>
          <a:p>
            <a:pPr marL="139700">
              <a:buSzPts val="1400"/>
              <a:defRPr/>
            </a:pPr>
            <a:r>
              <a:rPr lang="de-DE" sz="1000" dirty="0">
                <a:highlight>
                  <a:srgbClr val="FFFF00"/>
                </a:highlight>
              </a:rPr>
              <a:t>#TODO: Titel fehlt</a:t>
            </a:r>
          </a:p>
        </p:txBody>
      </p:sp>
    </p:spTree>
    <p:extLst>
      <p:ext uri="{BB962C8B-B14F-4D97-AF65-F5344CB8AC3E}">
        <p14:creationId xmlns:p14="http://schemas.microsoft.com/office/powerpoint/2010/main" val="33216339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2. Dashboard</a:t>
            </a:r>
            <a:endParaRPr dirty="0">
              <a:latin typeface="Oswald"/>
              <a:ea typeface="Oswald"/>
              <a:cs typeface="Oswald"/>
              <a:sym typeface="Oswald"/>
            </a:endParaRPr>
          </a:p>
        </p:txBody>
      </p:sp>
      <p:sp>
        <p:nvSpPr>
          <p:cNvPr id="193" name="Google Shape;193;p18"/>
          <p:cNvSpPr txBox="1"/>
          <p:nvPr/>
        </p:nvSpPr>
        <p:spPr>
          <a:xfrm>
            <a:off x="-100" y="4866600"/>
            <a:ext cx="41376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600">
                <a:solidFill>
                  <a:srgbClr val="999999"/>
                </a:solidFill>
              </a:rPr>
              <a:t>https://engineering.fb.com/2020/01/13/open-source/open-source-2019/</a:t>
            </a:r>
            <a:endParaRPr sz="600">
              <a:solidFill>
                <a:srgbClr val="999999"/>
              </a:solidFill>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
        <p:nvSpPr>
          <p:cNvPr id="3" name="Rechteck 2">
            <a:extLst>
              <a:ext uri="{FF2B5EF4-FFF2-40B4-BE49-F238E27FC236}">
                <a16:creationId xmlns:a16="http://schemas.microsoft.com/office/drawing/2014/main" id="{C20EFF86-7DFD-E34D-BE5F-9C6C9B231D0E}"/>
              </a:ext>
            </a:extLst>
          </p:cNvPr>
          <p:cNvSpPr/>
          <p:nvPr/>
        </p:nvSpPr>
        <p:spPr>
          <a:xfrm>
            <a:off x="417443" y="1792941"/>
            <a:ext cx="4572000" cy="1384995"/>
          </a:xfrm>
          <a:prstGeom prst="rect">
            <a:avLst/>
          </a:prstGeom>
        </p:spPr>
        <p:txBody>
          <a:bodyPr>
            <a:spAutoFit/>
          </a:bodyPr>
          <a:lstStyle/>
          <a:p>
            <a:pPr lvl="1"/>
            <a:r>
              <a:rPr lang="de-DE" dirty="0"/>
              <a:t>Hier kommen Grafiken hin</a:t>
            </a:r>
          </a:p>
          <a:p>
            <a:pPr lvl="1"/>
            <a:endParaRPr lang="de-DE" dirty="0"/>
          </a:p>
          <a:p>
            <a:pPr lvl="1"/>
            <a:r>
              <a:rPr lang="de-DE" dirty="0"/>
              <a:t>HEX Farben</a:t>
            </a:r>
          </a:p>
          <a:p>
            <a:pPr marL="285750" lvl="1" indent="-285750">
              <a:buFont typeface="Arial" panose="020B0604020202020204" pitchFamily="34" charset="0"/>
              <a:buChar char="•"/>
            </a:pPr>
            <a:r>
              <a:rPr lang="de-DE" dirty="0"/>
              <a:t>Grün: #56953e</a:t>
            </a:r>
          </a:p>
          <a:p>
            <a:pPr marL="285750" lvl="1" indent="-285750">
              <a:buFont typeface="Arial" panose="020B0604020202020204" pitchFamily="34" charset="0"/>
              <a:buChar char="•"/>
            </a:pPr>
            <a:r>
              <a:rPr lang="de-DE" dirty="0"/>
              <a:t>Rot: #990000</a:t>
            </a:r>
          </a:p>
          <a:p>
            <a:pPr marL="285750" lvl="1" indent="-285750">
              <a:buFont typeface="Arial" panose="020B0604020202020204" pitchFamily="34" charset="0"/>
              <a:buChar char="•"/>
            </a:pPr>
            <a:r>
              <a:rPr lang="de-DE" dirty="0">
                <a:highlight>
                  <a:srgbClr val="FFFFFF"/>
                </a:highlight>
              </a:rPr>
              <a:t>Blau: #3b5998</a:t>
            </a:r>
            <a:r>
              <a:rPr lang="de-DE" dirty="0"/>
              <a:t> </a:t>
            </a:r>
          </a:p>
        </p:txBody>
      </p:sp>
    </p:spTree>
    <p:extLst>
      <p:ext uri="{BB962C8B-B14F-4D97-AF65-F5344CB8AC3E}">
        <p14:creationId xmlns:p14="http://schemas.microsoft.com/office/powerpoint/2010/main" val="41610818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Erkenntnisse und Vorschläge</a:t>
            </a:r>
            <a:endParaRPr dirty="0">
              <a:latin typeface="Oswald"/>
              <a:ea typeface="Oswald"/>
              <a:cs typeface="Oswald"/>
              <a:sym typeface="Oswald"/>
            </a:endParaRPr>
          </a:p>
        </p:txBody>
      </p:sp>
      <p:sp>
        <p:nvSpPr>
          <p:cNvPr id="193" name="Google Shape;193;p18"/>
          <p:cNvSpPr txBox="1"/>
          <p:nvPr/>
        </p:nvSpPr>
        <p:spPr>
          <a:xfrm>
            <a:off x="-100" y="4866600"/>
            <a:ext cx="41376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600">
                <a:solidFill>
                  <a:srgbClr val="999999"/>
                </a:solidFill>
              </a:rPr>
              <a:t>https://engineering.fb.com/2020/01/13/open-source/open-source-2019/</a:t>
            </a:r>
            <a:endParaRPr sz="600">
              <a:solidFill>
                <a:srgbClr val="999999"/>
              </a:solidFill>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ERKENNTNISSE</a:t>
            </a:r>
            <a:endParaRPr sz="1200" dirty="0">
              <a:solidFill>
                <a:srgbClr val="FFFFFF"/>
              </a:solidFill>
              <a:latin typeface="Oswald"/>
              <a:sym typeface="Oswald"/>
            </a:endParaRPr>
          </a:p>
        </p:txBody>
      </p:sp>
      <p:sp>
        <p:nvSpPr>
          <p:cNvPr id="3" name="Rechteck 2">
            <a:extLst>
              <a:ext uri="{FF2B5EF4-FFF2-40B4-BE49-F238E27FC236}">
                <a16:creationId xmlns:a16="http://schemas.microsoft.com/office/drawing/2014/main" id="{C20EFF86-7DFD-E34D-BE5F-9C6C9B231D0E}"/>
              </a:ext>
            </a:extLst>
          </p:cNvPr>
          <p:cNvSpPr/>
          <p:nvPr/>
        </p:nvSpPr>
        <p:spPr>
          <a:xfrm>
            <a:off x="417443" y="1792941"/>
            <a:ext cx="4572000" cy="307777"/>
          </a:xfrm>
          <a:prstGeom prst="rect">
            <a:avLst/>
          </a:prstGeom>
        </p:spPr>
        <p:txBody>
          <a:bodyPr>
            <a:spAutoFit/>
          </a:bodyPr>
          <a:lstStyle/>
          <a:p>
            <a:pPr lvl="1"/>
            <a:r>
              <a:rPr lang="de-DE" dirty="0"/>
              <a:t>….</a:t>
            </a:r>
          </a:p>
        </p:txBody>
      </p:sp>
    </p:spTree>
    <p:extLst>
      <p:ext uri="{BB962C8B-B14F-4D97-AF65-F5344CB8AC3E}">
        <p14:creationId xmlns:p14="http://schemas.microsoft.com/office/powerpoint/2010/main" val="40775882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 dirty="0">
                <a:latin typeface="Oswald"/>
                <a:ea typeface="Oswald"/>
                <a:cs typeface="Oswald"/>
                <a:sym typeface="Oswald"/>
              </a:rPr>
              <a:t>Team</a:t>
            </a:r>
            <a:endParaRPr dirty="0">
              <a:latin typeface="Oswald"/>
              <a:ea typeface="Oswald"/>
              <a:cs typeface="Oswald"/>
              <a:sym typeface="Oswald"/>
            </a:endParaRPr>
          </a:p>
        </p:txBody>
      </p:sp>
      <p:sp>
        <p:nvSpPr>
          <p:cNvPr id="193" name="Google Shape;193;p18"/>
          <p:cNvSpPr txBox="1"/>
          <p:nvPr/>
        </p:nvSpPr>
        <p:spPr>
          <a:xfrm>
            <a:off x="-100" y="4866600"/>
            <a:ext cx="41376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600">
                <a:solidFill>
                  <a:srgbClr val="999999"/>
                </a:solidFill>
              </a:rPr>
              <a:t>https://engineering.fb.com/2020/01/13/open-source/open-source-2019/</a:t>
            </a:r>
            <a:endParaRPr sz="600">
              <a:solidFill>
                <a:srgbClr val="999999"/>
              </a:solidFill>
            </a:endParaRPr>
          </a:p>
        </p:txBody>
      </p:sp>
      <p:sp>
        <p:nvSpPr>
          <p:cNvPr id="12" name="Textfeld 11">
            <a:extLst>
              <a:ext uri="{FF2B5EF4-FFF2-40B4-BE49-F238E27FC236}">
                <a16:creationId xmlns:a16="http://schemas.microsoft.com/office/drawing/2014/main" id="{808B0E14-3CAA-874F-8601-B259494722ED}"/>
              </a:ext>
            </a:extLst>
          </p:cNvPr>
          <p:cNvSpPr txBox="1"/>
          <p:nvPr/>
        </p:nvSpPr>
        <p:spPr>
          <a:xfrm>
            <a:off x="432233" y="3310983"/>
            <a:ext cx="1964505" cy="1138773"/>
          </a:xfrm>
          <a:prstGeom prst="rect">
            <a:avLst/>
          </a:prstGeom>
          <a:noFill/>
        </p:spPr>
        <p:txBody>
          <a:bodyPr wrap="square" rtlCol="0">
            <a:spAutoFit/>
          </a:bodyPr>
          <a:lstStyle/>
          <a:p>
            <a:r>
              <a:rPr lang="de-DE" b="1" dirty="0"/>
              <a:t>Anh-Thu Tran</a:t>
            </a:r>
          </a:p>
          <a:p>
            <a:r>
              <a:rPr lang="de-DE" sz="1200" dirty="0"/>
              <a:t>TU Berlin</a:t>
            </a:r>
          </a:p>
          <a:p>
            <a:r>
              <a:rPr lang="de-DE" sz="1200" dirty="0"/>
              <a:t>Wirtschaftsinformatik </a:t>
            </a:r>
            <a:r>
              <a:rPr lang="de-DE" sz="1200" dirty="0" err="1"/>
              <a:t>MSc</a:t>
            </a:r>
            <a:endParaRPr lang="de-DE" sz="1200" dirty="0"/>
          </a:p>
          <a:p>
            <a:endParaRPr lang="de-DE" sz="1400" dirty="0"/>
          </a:p>
          <a:p>
            <a:endParaRPr lang="de-DE" dirty="0"/>
          </a:p>
        </p:txBody>
      </p:sp>
      <p:pic>
        <p:nvPicPr>
          <p:cNvPr id="22" name="Grafik 21">
            <a:extLst>
              <a:ext uri="{FF2B5EF4-FFF2-40B4-BE49-F238E27FC236}">
                <a16:creationId xmlns:a16="http://schemas.microsoft.com/office/drawing/2014/main" id="{B0858827-0AB5-A946-B221-676B8A9D73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2233" y="1376948"/>
            <a:ext cx="1964505" cy="1859732"/>
          </a:xfrm>
          <a:prstGeom prst="rect">
            <a:avLst/>
          </a:prstGeom>
        </p:spPr>
      </p:pic>
      <p:sp>
        <p:nvSpPr>
          <p:cNvPr id="2" name="Rechteck 1">
            <a:extLst>
              <a:ext uri="{FF2B5EF4-FFF2-40B4-BE49-F238E27FC236}">
                <a16:creationId xmlns:a16="http://schemas.microsoft.com/office/drawing/2014/main" id="{6CC2938F-F4F5-A543-93C2-071DC086935A}"/>
              </a:ext>
            </a:extLst>
          </p:cNvPr>
          <p:cNvSpPr/>
          <p:nvPr/>
        </p:nvSpPr>
        <p:spPr>
          <a:xfrm>
            <a:off x="2607395" y="1387443"/>
            <a:ext cx="1964505" cy="183873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9" name="Rechteck 28">
            <a:extLst>
              <a:ext uri="{FF2B5EF4-FFF2-40B4-BE49-F238E27FC236}">
                <a16:creationId xmlns:a16="http://schemas.microsoft.com/office/drawing/2014/main" id="{2202CAE6-A801-704D-AC4B-71FB88E80D5E}"/>
              </a:ext>
            </a:extLst>
          </p:cNvPr>
          <p:cNvSpPr/>
          <p:nvPr/>
        </p:nvSpPr>
        <p:spPr>
          <a:xfrm>
            <a:off x="4833736" y="1376948"/>
            <a:ext cx="1964505" cy="183873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0" name="Textfeld 29">
            <a:extLst>
              <a:ext uri="{FF2B5EF4-FFF2-40B4-BE49-F238E27FC236}">
                <a16:creationId xmlns:a16="http://schemas.microsoft.com/office/drawing/2014/main" id="{C5D7B38A-A3D1-5149-B970-EE8F1E6CFD9E}"/>
              </a:ext>
            </a:extLst>
          </p:cNvPr>
          <p:cNvSpPr txBox="1"/>
          <p:nvPr/>
        </p:nvSpPr>
        <p:spPr>
          <a:xfrm>
            <a:off x="2607394" y="3310983"/>
            <a:ext cx="1964505" cy="1138773"/>
          </a:xfrm>
          <a:prstGeom prst="rect">
            <a:avLst/>
          </a:prstGeom>
          <a:noFill/>
        </p:spPr>
        <p:txBody>
          <a:bodyPr wrap="square" rtlCol="0">
            <a:spAutoFit/>
          </a:bodyPr>
          <a:lstStyle/>
          <a:p>
            <a:r>
              <a:rPr lang="de-DE" b="1" dirty="0"/>
              <a:t>Wilke </a:t>
            </a:r>
            <a:r>
              <a:rPr lang="de-DE" b="1" dirty="0" err="1"/>
              <a:t>Klausing</a:t>
            </a:r>
            <a:endParaRPr lang="de-DE" b="1" dirty="0"/>
          </a:p>
          <a:p>
            <a:r>
              <a:rPr lang="de-DE" sz="1200" dirty="0"/>
              <a:t>TU Berlin</a:t>
            </a:r>
          </a:p>
          <a:p>
            <a:r>
              <a:rPr lang="de-DE" sz="1200" dirty="0"/>
              <a:t>Wirtschaftsinformatik </a:t>
            </a:r>
            <a:r>
              <a:rPr lang="de-DE" sz="1200" dirty="0" err="1"/>
              <a:t>MSc</a:t>
            </a:r>
            <a:endParaRPr lang="de-DE" sz="1200" dirty="0"/>
          </a:p>
          <a:p>
            <a:endParaRPr lang="de-DE" sz="1400" dirty="0"/>
          </a:p>
          <a:p>
            <a:endParaRPr lang="de-DE" dirty="0"/>
          </a:p>
        </p:txBody>
      </p:sp>
      <p:sp>
        <p:nvSpPr>
          <p:cNvPr id="31" name="Textfeld 30">
            <a:extLst>
              <a:ext uri="{FF2B5EF4-FFF2-40B4-BE49-F238E27FC236}">
                <a16:creationId xmlns:a16="http://schemas.microsoft.com/office/drawing/2014/main" id="{166688BF-02EC-2446-B702-211517AEC76D}"/>
              </a:ext>
            </a:extLst>
          </p:cNvPr>
          <p:cNvSpPr txBox="1"/>
          <p:nvPr/>
        </p:nvSpPr>
        <p:spPr>
          <a:xfrm>
            <a:off x="7008896" y="3310983"/>
            <a:ext cx="2015687" cy="1107996"/>
          </a:xfrm>
          <a:prstGeom prst="rect">
            <a:avLst/>
          </a:prstGeom>
          <a:noFill/>
        </p:spPr>
        <p:txBody>
          <a:bodyPr wrap="square" rtlCol="0">
            <a:spAutoFit/>
          </a:bodyPr>
          <a:lstStyle/>
          <a:p>
            <a:r>
              <a:rPr lang="de-DE" b="1" dirty="0"/>
              <a:t>Thi Minh Trang Dinh</a:t>
            </a:r>
          </a:p>
          <a:p>
            <a:r>
              <a:rPr lang="de-DE" sz="1200" dirty="0">
                <a:latin typeface="+mn-lt"/>
              </a:rPr>
              <a:t>TU Berlin</a:t>
            </a:r>
          </a:p>
          <a:p>
            <a:r>
              <a:rPr lang="de-DE" sz="1200" dirty="0">
                <a:latin typeface="+mn-lt"/>
              </a:rPr>
              <a:t>Wirtschaftsingenieurwesen</a:t>
            </a:r>
          </a:p>
          <a:p>
            <a:r>
              <a:rPr lang="de-DE" sz="1200" dirty="0" err="1">
                <a:latin typeface="+mn-lt"/>
              </a:rPr>
              <a:t>MSc</a:t>
            </a:r>
            <a:endParaRPr lang="de-DE" sz="1200" dirty="0">
              <a:latin typeface="+mn-lt"/>
            </a:endParaRPr>
          </a:p>
          <a:p>
            <a:endParaRPr lang="de-DE" dirty="0"/>
          </a:p>
        </p:txBody>
      </p:sp>
      <p:sp>
        <p:nvSpPr>
          <p:cNvPr id="32" name="Textfeld 31">
            <a:extLst>
              <a:ext uri="{FF2B5EF4-FFF2-40B4-BE49-F238E27FC236}">
                <a16:creationId xmlns:a16="http://schemas.microsoft.com/office/drawing/2014/main" id="{6DF7A789-7B43-294B-8BCD-7492E31D9B14}"/>
              </a:ext>
            </a:extLst>
          </p:cNvPr>
          <p:cNvSpPr txBox="1"/>
          <p:nvPr/>
        </p:nvSpPr>
        <p:spPr>
          <a:xfrm>
            <a:off x="4833735" y="3316287"/>
            <a:ext cx="2015687" cy="1292662"/>
          </a:xfrm>
          <a:prstGeom prst="rect">
            <a:avLst/>
          </a:prstGeom>
          <a:noFill/>
        </p:spPr>
        <p:txBody>
          <a:bodyPr wrap="square" rtlCol="0">
            <a:spAutoFit/>
          </a:bodyPr>
          <a:lstStyle/>
          <a:p>
            <a:r>
              <a:rPr lang="de-DE" b="1" dirty="0" err="1"/>
              <a:t>Toke</a:t>
            </a:r>
            <a:endParaRPr lang="de-DE" b="1" dirty="0"/>
          </a:p>
          <a:p>
            <a:r>
              <a:rPr lang="de-DE" sz="1200" dirty="0"/>
              <a:t>TU Berlin</a:t>
            </a:r>
          </a:p>
          <a:p>
            <a:r>
              <a:rPr lang="de-DE" sz="1200" dirty="0"/>
              <a:t>Wirtschaftsingenieurwesen </a:t>
            </a:r>
            <a:r>
              <a:rPr lang="de-DE" sz="1200" dirty="0" err="1"/>
              <a:t>MSc</a:t>
            </a:r>
            <a:endParaRPr lang="de-DE" sz="1200" dirty="0"/>
          </a:p>
          <a:p>
            <a:endParaRPr lang="de-DE" sz="1400" dirty="0"/>
          </a:p>
          <a:p>
            <a:endParaRPr lang="de-DE" dirty="0"/>
          </a:p>
        </p:txBody>
      </p:sp>
      <p:pic>
        <p:nvPicPr>
          <p:cNvPr id="4" name="Grafik 3">
            <a:extLst>
              <a:ext uri="{FF2B5EF4-FFF2-40B4-BE49-F238E27FC236}">
                <a16:creationId xmlns:a16="http://schemas.microsoft.com/office/drawing/2014/main" id="{F270AF6C-3D18-4643-85A0-A8284B26B7FF}"/>
              </a:ext>
            </a:extLst>
          </p:cNvPr>
          <p:cNvPicPr>
            <a:picLocks noChangeAspect="1"/>
          </p:cNvPicPr>
          <p:nvPr/>
        </p:nvPicPr>
        <p:blipFill rotWithShape="1">
          <a:blip r:embed="rId4"/>
          <a:srcRect l="12493" t="16091" r="13243" b="1162"/>
          <a:stretch/>
        </p:blipFill>
        <p:spPr>
          <a:xfrm>
            <a:off x="2607394" y="1376948"/>
            <a:ext cx="1970644" cy="1859732"/>
          </a:xfrm>
          <a:prstGeom prst="rect">
            <a:avLst/>
          </a:prstGeom>
        </p:spPr>
      </p:pic>
      <p:pic>
        <p:nvPicPr>
          <p:cNvPr id="7" name="Grafik 6" descr="Ein Bild, das Gras, draußen, Person, stehend enthält.&#10;&#10;Automatisch generierte Beschreibung">
            <a:extLst>
              <a:ext uri="{FF2B5EF4-FFF2-40B4-BE49-F238E27FC236}">
                <a16:creationId xmlns:a16="http://schemas.microsoft.com/office/drawing/2014/main" id="{7D088BE6-284F-4C2E-BAA9-587AB19EF018}"/>
              </a:ext>
            </a:extLst>
          </p:cNvPr>
          <p:cNvPicPr>
            <a:picLocks noChangeAspect="1"/>
          </p:cNvPicPr>
          <p:nvPr/>
        </p:nvPicPr>
        <p:blipFill rotWithShape="1">
          <a:blip r:embed="rId5"/>
          <a:srcRect l="39784" t="37968" r="2362" b="26283"/>
          <a:stretch/>
        </p:blipFill>
        <p:spPr>
          <a:xfrm>
            <a:off x="7053939" y="1397941"/>
            <a:ext cx="1970644" cy="1838739"/>
          </a:xfrm>
          <a:prstGeom prst="rect">
            <a:avLst/>
          </a:prstGeom>
        </p:spPr>
      </p:pic>
    </p:spTree>
    <p:extLst>
      <p:ext uri="{BB962C8B-B14F-4D97-AF65-F5344CB8AC3E}">
        <p14:creationId xmlns:p14="http://schemas.microsoft.com/office/powerpoint/2010/main" val="16074752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23"/>
          <p:cNvSpPr txBox="1">
            <a:spLocks noGrp="1"/>
          </p:cNvSpPr>
          <p:nvPr>
            <p:ph type="title"/>
          </p:nvPr>
        </p:nvSpPr>
        <p:spPr>
          <a:xfrm>
            <a:off x="311700" y="625900"/>
            <a:ext cx="8520600" cy="3195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de" dirty="0">
                <a:latin typeface="Oswald"/>
                <a:ea typeface="Oswald"/>
                <a:cs typeface="Oswald"/>
                <a:sym typeface="Oswald"/>
              </a:rPr>
              <a:t>Danke für Eure Aufmerksamkeit</a:t>
            </a:r>
            <a:endParaRPr dirty="0">
              <a:latin typeface="Oswald"/>
              <a:ea typeface="Oswald"/>
              <a:cs typeface="Oswald"/>
              <a:sym typeface="Oswald"/>
            </a:endParaRPr>
          </a:p>
        </p:txBody>
      </p:sp>
      <p:sp>
        <p:nvSpPr>
          <p:cNvPr id="281" name="Google Shape;281;p23"/>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282" name="Google Shape;282;p23"/>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CASE STUDIES</a:t>
            </a:r>
            <a:endParaRPr sz="1200">
              <a:solidFill>
                <a:srgbClr val="FFFFFF"/>
              </a:solidFill>
              <a:latin typeface="Oswald"/>
              <a:ea typeface="Oswald"/>
              <a:cs typeface="Oswald"/>
              <a:sym typeface="Oswald"/>
            </a:endParaRPr>
          </a:p>
        </p:txBody>
      </p:sp>
      <p:sp>
        <p:nvSpPr>
          <p:cNvPr id="283" name="Google Shape;283;p23"/>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MOTIVATION</a:t>
            </a:r>
            <a:endParaRPr sz="1200">
              <a:solidFill>
                <a:srgbClr val="FFFFFF"/>
              </a:solidFill>
              <a:latin typeface="Oswald"/>
              <a:ea typeface="Oswald"/>
              <a:cs typeface="Oswald"/>
              <a:sym typeface="Oswald"/>
            </a:endParaRPr>
          </a:p>
        </p:txBody>
      </p:sp>
      <p:sp>
        <p:nvSpPr>
          <p:cNvPr id="284" name="Google Shape;284;p23"/>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METHOD</a:t>
            </a:r>
            <a:endParaRPr sz="1200">
              <a:solidFill>
                <a:srgbClr val="FFFFFF"/>
              </a:solidFill>
              <a:latin typeface="Oswald"/>
              <a:ea typeface="Oswald"/>
              <a:cs typeface="Oswald"/>
              <a:sym typeface="Oswald"/>
            </a:endParaRPr>
          </a:p>
        </p:txBody>
      </p:sp>
      <p:sp>
        <p:nvSpPr>
          <p:cNvPr id="285" name="Google Shape;285;p23"/>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LITERATURE REVIEW</a:t>
            </a:r>
            <a:endParaRPr sz="1200">
              <a:solidFill>
                <a:srgbClr val="FFFFFF"/>
              </a:solidFill>
              <a:latin typeface="Oswald"/>
              <a:ea typeface="Oswald"/>
              <a:cs typeface="Oswald"/>
              <a:sym typeface="Oswald"/>
            </a:endParaRPr>
          </a:p>
        </p:txBody>
      </p:sp>
      <p:sp>
        <p:nvSpPr>
          <p:cNvPr id="286" name="Google Shape;286;p23"/>
          <p:cNvSpPr/>
          <p:nvPr/>
        </p:nvSpPr>
        <p:spPr>
          <a:xfrm>
            <a:off x="7127933" y="97055"/>
            <a:ext cx="1704300" cy="193800"/>
          </a:xfrm>
          <a:prstGeom prst="chevron">
            <a:avLst>
              <a:gd name="adj" fmla="val 50000"/>
            </a:avLst>
          </a:prstGeom>
          <a:solidFill>
            <a:srgbClr val="DFE3EE"/>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RESULTS</a:t>
            </a:r>
            <a:endParaRPr sz="1200">
              <a:solidFill>
                <a:srgbClr val="FFFFFF"/>
              </a:solidFill>
              <a:latin typeface="Oswald"/>
              <a:ea typeface="Oswald"/>
              <a:cs typeface="Oswald"/>
              <a:sym typeface="Oswald"/>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23"/>
          <p:cNvSpPr txBox="1">
            <a:spLocks noGrp="1"/>
          </p:cNvSpPr>
          <p:nvPr>
            <p:ph type="title"/>
          </p:nvPr>
        </p:nvSpPr>
        <p:spPr>
          <a:xfrm>
            <a:off x="311700" y="625900"/>
            <a:ext cx="8520600" cy="3195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de" dirty="0">
                <a:latin typeface="Oswald"/>
                <a:ea typeface="Oswald"/>
                <a:cs typeface="Oswald"/>
                <a:sym typeface="Oswald"/>
              </a:rPr>
              <a:t>Back </a:t>
            </a:r>
            <a:r>
              <a:rPr lang="de" dirty="0" err="1">
                <a:latin typeface="Oswald"/>
                <a:ea typeface="Oswald"/>
                <a:cs typeface="Oswald"/>
                <a:sym typeface="Oswald"/>
              </a:rPr>
              <a:t>Up</a:t>
            </a:r>
            <a:endParaRPr dirty="0">
              <a:latin typeface="Oswald"/>
              <a:ea typeface="Oswald"/>
              <a:cs typeface="Oswald"/>
              <a:sym typeface="Oswald"/>
            </a:endParaRPr>
          </a:p>
        </p:txBody>
      </p:sp>
      <p:sp>
        <p:nvSpPr>
          <p:cNvPr id="281" name="Google Shape;281;p23"/>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282" name="Google Shape;282;p23"/>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CASE STUDIES</a:t>
            </a:r>
            <a:endParaRPr sz="1200">
              <a:solidFill>
                <a:srgbClr val="FFFFFF"/>
              </a:solidFill>
              <a:latin typeface="Oswald"/>
              <a:ea typeface="Oswald"/>
              <a:cs typeface="Oswald"/>
              <a:sym typeface="Oswald"/>
            </a:endParaRPr>
          </a:p>
        </p:txBody>
      </p:sp>
      <p:sp>
        <p:nvSpPr>
          <p:cNvPr id="283" name="Google Shape;283;p23"/>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MOTIVATION</a:t>
            </a:r>
            <a:endParaRPr sz="1200">
              <a:solidFill>
                <a:srgbClr val="FFFFFF"/>
              </a:solidFill>
              <a:latin typeface="Oswald"/>
              <a:ea typeface="Oswald"/>
              <a:cs typeface="Oswald"/>
              <a:sym typeface="Oswald"/>
            </a:endParaRPr>
          </a:p>
        </p:txBody>
      </p:sp>
      <p:sp>
        <p:nvSpPr>
          <p:cNvPr id="284" name="Google Shape;284;p23"/>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METHOD</a:t>
            </a:r>
            <a:endParaRPr sz="1200">
              <a:solidFill>
                <a:srgbClr val="FFFFFF"/>
              </a:solidFill>
              <a:latin typeface="Oswald"/>
              <a:ea typeface="Oswald"/>
              <a:cs typeface="Oswald"/>
              <a:sym typeface="Oswald"/>
            </a:endParaRPr>
          </a:p>
        </p:txBody>
      </p:sp>
      <p:sp>
        <p:nvSpPr>
          <p:cNvPr id="285" name="Google Shape;285;p23"/>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LITERATURE REVIEW</a:t>
            </a:r>
            <a:endParaRPr sz="1200">
              <a:solidFill>
                <a:srgbClr val="FFFFFF"/>
              </a:solidFill>
              <a:latin typeface="Oswald"/>
              <a:ea typeface="Oswald"/>
              <a:cs typeface="Oswald"/>
              <a:sym typeface="Oswald"/>
            </a:endParaRPr>
          </a:p>
        </p:txBody>
      </p:sp>
      <p:sp>
        <p:nvSpPr>
          <p:cNvPr id="286" name="Google Shape;286;p23"/>
          <p:cNvSpPr/>
          <p:nvPr/>
        </p:nvSpPr>
        <p:spPr>
          <a:xfrm>
            <a:off x="7127933" y="97055"/>
            <a:ext cx="1704300" cy="193800"/>
          </a:xfrm>
          <a:prstGeom prst="chevron">
            <a:avLst>
              <a:gd name="adj" fmla="val 50000"/>
            </a:avLst>
          </a:prstGeom>
          <a:solidFill>
            <a:srgbClr val="DFE3EE"/>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RESULTS</a:t>
            </a:r>
            <a:endParaRPr sz="1200">
              <a:solidFill>
                <a:srgbClr val="FFFFFF"/>
              </a:solidFill>
              <a:latin typeface="Oswald"/>
              <a:ea typeface="Oswald"/>
              <a:cs typeface="Oswald"/>
              <a:sym typeface="Oswald"/>
            </a:endParaRPr>
          </a:p>
        </p:txBody>
      </p:sp>
    </p:spTree>
    <p:extLst>
      <p:ext uri="{BB962C8B-B14F-4D97-AF65-F5344CB8AC3E}">
        <p14:creationId xmlns:p14="http://schemas.microsoft.com/office/powerpoint/2010/main" val="15886390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1" name="Google Shape;281;p23"/>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282" name="Google Shape;282;p23"/>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CASE STUDIES</a:t>
            </a:r>
            <a:endParaRPr sz="1200">
              <a:solidFill>
                <a:srgbClr val="FFFFFF"/>
              </a:solidFill>
              <a:latin typeface="Oswald"/>
              <a:ea typeface="Oswald"/>
              <a:cs typeface="Oswald"/>
              <a:sym typeface="Oswald"/>
            </a:endParaRPr>
          </a:p>
        </p:txBody>
      </p:sp>
      <p:sp>
        <p:nvSpPr>
          <p:cNvPr id="283" name="Google Shape;283;p23"/>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MOTIVATION</a:t>
            </a:r>
            <a:endParaRPr sz="1200">
              <a:solidFill>
                <a:srgbClr val="FFFFFF"/>
              </a:solidFill>
              <a:latin typeface="Oswald"/>
              <a:ea typeface="Oswald"/>
              <a:cs typeface="Oswald"/>
              <a:sym typeface="Oswald"/>
            </a:endParaRPr>
          </a:p>
        </p:txBody>
      </p:sp>
      <p:sp>
        <p:nvSpPr>
          <p:cNvPr id="284" name="Google Shape;284;p23"/>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METHOD</a:t>
            </a:r>
            <a:endParaRPr sz="1200">
              <a:solidFill>
                <a:srgbClr val="FFFFFF"/>
              </a:solidFill>
              <a:latin typeface="Oswald"/>
              <a:ea typeface="Oswald"/>
              <a:cs typeface="Oswald"/>
              <a:sym typeface="Oswald"/>
            </a:endParaRPr>
          </a:p>
        </p:txBody>
      </p:sp>
      <p:sp>
        <p:nvSpPr>
          <p:cNvPr id="285" name="Google Shape;285;p23"/>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LITERATURE REVIEW</a:t>
            </a:r>
            <a:endParaRPr sz="1200">
              <a:solidFill>
                <a:srgbClr val="FFFFFF"/>
              </a:solidFill>
              <a:latin typeface="Oswald"/>
              <a:ea typeface="Oswald"/>
              <a:cs typeface="Oswald"/>
              <a:sym typeface="Oswald"/>
            </a:endParaRPr>
          </a:p>
        </p:txBody>
      </p:sp>
      <p:sp>
        <p:nvSpPr>
          <p:cNvPr id="286" name="Google Shape;286;p23"/>
          <p:cNvSpPr/>
          <p:nvPr/>
        </p:nvSpPr>
        <p:spPr>
          <a:xfrm>
            <a:off x="7127933" y="97055"/>
            <a:ext cx="1704300" cy="193800"/>
          </a:xfrm>
          <a:prstGeom prst="chevron">
            <a:avLst>
              <a:gd name="adj" fmla="val 50000"/>
            </a:avLst>
          </a:prstGeom>
          <a:solidFill>
            <a:srgbClr val="DFE3EE"/>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RESULTS</a:t>
            </a:r>
            <a:endParaRPr sz="1200">
              <a:solidFill>
                <a:srgbClr val="FFFFFF"/>
              </a:solidFill>
              <a:latin typeface="Oswald"/>
              <a:ea typeface="Oswald"/>
              <a:cs typeface="Oswald"/>
              <a:sym typeface="Oswald"/>
            </a:endParaRPr>
          </a:p>
        </p:txBody>
      </p:sp>
      <p:pic>
        <p:nvPicPr>
          <p:cNvPr id="5" name="Grafik 4">
            <a:extLst>
              <a:ext uri="{FF2B5EF4-FFF2-40B4-BE49-F238E27FC236}">
                <a16:creationId xmlns:a16="http://schemas.microsoft.com/office/drawing/2014/main" id="{441D5B33-5808-8A46-9216-002D512FABA9}"/>
              </a:ext>
            </a:extLst>
          </p:cNvPr>
          <p:cNvPicPr>
            <a:picLocks noChangeAspect="1"/>
          </p:cNvPicPr>
          <p:nvPr/>
        </p:nvPicPr>
        <p:blipFill>
          <a:blip r:embed="rId3"/>
          <a:stretch>
            <a:fillRect/>
          </a:stretch>
        </p:blipFill>
        <p:spPr>
          <a:xfrm>
            <a:off x="1481067" y="874091"/>
            <a:ext cx="6181665" cy="3817178"/>
          </a:xfrm>
          <a:prstGeom prst="rect">
            <a:avLst/>
          </a:prstGeom>
        </p:spPr>
      </p:pic>
    </p:spTree>
    <p:extLst>
      <p:ext uri="{BB962C8B-B14F-4D97-AF65-F5344CB8AC3E}">
        <p14:creationId xmlns:p14="http://schemas.microsoft.com/office/powerpoint/2010/main" val="18872435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Shape 149"/>
        <p:cNvGrpSpPr/>
        <p:nvPr/>
      </p:nvGrpSpPr>
      <p:grpSpPr>
        <a:xfrm>
          <a:off x="0" y="0"/>
          <a:ext cx="0" cy="0"/>
          <a:chOff x="0" y="0"/>
          <a:chExt cx="0" cy="0"/>
        </a:xfrm>
      </p:grpSpPr>
      <p:sp>
        <p:nvSpPr>
          <p:cNvPr id="150" name="Google Shape;150;p17"/>
          <p:cNvSpPr txBox="1">
            <a:spLocks noGrp="1"/>
          </p:cNvSpPr>
          <p:nvPr>
            <p:ph type="title"/>
          </p:nvPr>
        </p:nvSpPr>
        <p:spPr>
          <a:xfrm>
            <a:off x="311700" y="4735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a:latin typeface="Oswald"/>
                <a:ea typeface="Oswald"/>
                <a:cs typeface="Oswald"/>
                <a:sym typeface="Oswald"/>
              </a:rPr>
              <a:t>Concept Model</a:t>
            </a:r>
            <a:endParaRPr>
              <a:latin typeface="Oswald"/>
              <a:ea typeface="Oswald"/>
              <a:cs typeface="Oswald"/>
              <a:sym typeface="Oswald"/>
            </a:endParaRPr>
          </a:p>
        </p:txBody>
      </p:sp>
      <p:sp>
        <p:nvSpPr>
          <p:cNvPr id="151" name="Google Shape;151;p17"/>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52" name="Google Shape;152;p17"/>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CASE STUDIES</a:t>
            </a:r>
            <a:endParaRPr sz="1200">
              <a:solidFill>
                <a:srgbClr val="FFFFFF"/>
              </a:solidFill>
              <a:latin typeface="Oswald"/>
              <a:ea typeface="Oswald"/>
              <a:cs typeface="Oswald"/>
              <a:sym typeface="Oswald"/>
            </a:endParaRPr>
          </a:p>
        </p:txBody>
      </p:sp>
      <p:sp>
        <p:nvSpPr>
          <p:cNvPr id="153" name="Google Shape;153;p17"/>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MOTIVATION</a:t>
            </a:r>
            <a:endParaRPr sz="1200">
              <a:solidFill>
                <a:srgbClr val="FFFFFF"/>
              </a:solidFill>
              <a:latin typeface="Oswald"/>
              <a:ea typeface="Oswald"/>
              <a:cs typeface="Oswald"/>
              <a:sym typeface="Oswald"/>
            </a:endParaRPr>
          </a:p>
        </p:txBody>
      </p:sp>
      <p:sp>
        <p:nvSpPr>
          <p:cNvPr id="154" name="Google Shape;154;p17"/>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METHOD</a:t>
            </a:r>
            <a:endParaRPr sz="1200">
              <a:solidFill>
                <a:srgbClr val="FFFFFF"/>
              </a:solidFill>
              <a:latin typeface="Oswald"/>
              <a:ea typeface="Oswald"/>
              <a:cs typeface="Oswald"/>
              <a:sym typeface="Oswald"/>
            </a:endParaRPr>
          </a:p>
        </p:txBody>
      </p:sp>
      <p:sp>
        <p:nvSpPr>
          <p:cNvPr id="155" name="Google Shape;155;p17"/>
          <p:cNvSpPr/>
          <p:nvPr/>
        </p:nvSpPr>
        <p:spPr>
          <a:xfrm>
            <a:off x="3719817"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LITERATURE REVIEW</a:t>
            </a:r>
            <a:endParaRPr sz="1200">
              <a:solidFill>
                <a:srgbClr val="FFFFFF"/>
              </a:solidFill>
              <a:latin typeface="Oswald"/>
              <a:ea typeface="Oswald"/>
              <a:cs typeface="Oswald"/>
              <a:sym typeface="Oswald"/>
            </a:endParaRPr>
          </a:p>
        </p:txBody>
      </p:sp>
      <p:sp>
        <p:nvSpPr>
          <p:cNvPr id="156" name="Google Shape;156;p17"/>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RESULTS</a:t>
            </a:r>
            <a:endParaRPr sz="1200">
              <a:solidFill>
                <a:srgbClr val="FFFFFF"/>
              </a:solidFill>
              <a:latin typeface="Oswald"/>
              <a:ea typeface="Oswald"/>
              <a:cs typeface="Oswald"/>
              <a:sym typeface="Oswald"/>
            </a:endParaRPr>
          </a:p>
        </p:txBody>
      </p:sp>
      <p:sp>
        <p:nvSpPr>
          <p:cNvPr id="157" name="Google Shape;157;p17"/>
          <p:cNvSpPr/>
          <p:nvPr/>
        </p:nvSpPr>
        <p:spPr>
          <a:xfrm>
            <a:off x="425753" y="2310283"/>
            <a:ext cx="1654380" cy="954533"/>
          </a:xfrm>
          <a:prstGeom prst="rect">
            <a:avLst/>
          </a:prstGeom>
          <a:solidFill>
            <a:srgbClr val="4267B2"/>
          </a:solidFill>
          <a:ln w="9525" cap="flat" cmpd="sng">
            <a:solidFill>
              <a:srgbClr val="4267B2"/>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sz="1900">
                <a:solidFill>
                  <a:srgbClr val="FFFFFF"/>
                </a:solidFill>
                <a:latin typeface="Oswald"/>
                <a:ea typeface="Oswald"/>
                <a:cs typeface="Oswald"/>
                <a:sym typeface="Oswald"/>
              </a:rPr>
              <a:t>Commercial Objectives</a:t>
            </a:r>
            <a:endParaRPr sz="1900">
              <a:solidFill>
                <a:srgbClr val="FFFFFF"/>
              </a:solidFill>
              <a:latin typeface="Oswald"/>
              <a:ea typeface="Oswald"/>
              <a:cs typeface="Oswald"/>
              <a:sym typeface="Oswald"/>
            </a:endParaRPr>
          </a:p>
        </p:txBody>
      </p:sp>
      <p:sp>
        <p:nvSpPr>
          <p:cNvPr id="158" name="Google Shape;158;p17"/>
          <p:cNvSpPr/>
          <p:nvPr/>
        </p:nvSpPr>
        <p:spPr>
          <a:xfrm>
            <a:off x="3675800" y="702931"/>
            <a:ext cx="1792200" cy="794400"/>
          </a:xfrm>
          <a:prstGeom prst="rect">
            <a:avLst/>
          </a:prstGeom>
          <a:solidFill>
            <a:srgbClr val="29487D"/>
          </a:solidFill>
          <a:ln w="9525" cap="flat" cmpd="sng">
            <a:solidFill>
              <a:srgbClr val="29487D"/>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sz="1900">
                <a:solidFill>
                  <a:srgbClr val="FFFFFF"/>
                </a:solidFill>
                <a:latin typeface="Oswald"/>
                <a:ea typeface="Oswald"/>
                <a:cs typeface="Oswald"/>
                <a:sym typeface="Oswald"/>
              </a:rPr>
              <a:t>C1 Software Quality</a:t>
            </a:r>
            <a:endParaRPr sz="1900">
              <a:solidFill>
                <a:srgbClr val="FFFFFF"/>
              </a:solidFill>
              <a:latin typeface="Oswald"/>
              <a:ea typeface="Oswald"/>
              <a:cs typeface="Oswald"/>
              <a:sym typeface="Oswald"/>
            </a:endParaRPr>
          </a:p>
        </p:txBody>
      </p:sp>
      <p:grpSp>
        <p:nvGrpSpPr>
          <p:cNvPr id="159" name="Google Shape;159;p17"/>
          <p:cNvGrpSpPr/>
          <p:nvPr/>
        </p:nvGrpSpPr>
        <p:grpSpPr>
          <a:xfrm>
            <a:off x="7172200" y="1987806"/>
            <a:ext cx="1792200" cy="1455481"/>
            <a:chOff x="6740813" y="1744125"/>
            <a:chExt cx="1792200" cy="1728600"/>
          </a:xfrm>
        </p:grpSpPr>
        <p:sp>
          <p:nvSpPr>
            <p:cNvPr id="160" name="Google Shape;160;p17"/>
            <p:cNvSpPr/>
            <p:nvPr/>
          </p:nvSpPr>
          <p:spPr>
            <a:xfrm>
              <a:off x="6740813" y="1744125"/>
              <a:ext cx="1792200" cy="1728600"/>
            </a:xfrm>
            <a:prstGeom prst="rect">
              <a:avLst/>
            </a:prstGeom>
            <a:solidFill>
              <a:srgbClr val="8B9DC3"/>
            </a:solidFill>
            <a:ln w="9525" cap="flat" cmpd="sng">
              <a:solidFill>
                <a:srgbClr val="8B9DC3"/>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sz="1900">
                  <a:solidFill>
                    <a:srgbClr val="FFFFFF"/>
                  </a:solidFill>
                  <a:latin typeface="Oswald"/>
                  <a:ea typeface="Oswald"/>
                  <a:cs typeface="Oswald"/>
                  <a:sym typeface="Oswald"/>
                </a:rPr>
                <a:t>Result: </a:t>
              </a:r>
              <a:endParaRPr sz="1900">
                <a:solidFill>
                  <a:srgbClr val="FFFFFF"/>
                </a:solidFill>
                <a:latin typeface="Oswald"/>
                <a:ea typeface="Oswald"/>
                <a:cs typeface="Oswald"/>
                <a:sym typeface="Oswald"/>
              </a:endParaRPr>
            </a:p>
            <a:p>
              <a:pPr marL="0" lvl="0" indent="0" algn="l" rtl="0">
                <a:spcBef>
                  <a:spcPts val="0"/>
                </a:spcBef>
                <a:spcAft>
                  <a:spcPts val="0"/>
                </a:spcAft>
                <a:buNone/>
              </a:pPr>
              <a:r>
                <a:rPr lang="de" sz="1900">
                  <a:solidFill>
                    <a:srgbClr val="FFFFFF"/>
                  </a:solidFill>
                  <a:latin typeface="Oswald"/>
                  <a:ea typeface="Oswald"/>
                  <a:cs typeface="Oswald"/>
                  <a:sym typeface="Oswald"/>
                </a:rPr>
                <a:t>Answers to the research questions</a:t>
              </a:r>
              <a:endParaRPr sz="1900">
                <a:solidFill>
                  <a:srgbClr val="FFFFFF"/>
                </a:solidFill>
                <a:latin typeface="Oswald"/>
                <a:ea typeface="Oswald"/>
                <a:cs typeface="Oswald"/>
                <a:sym typeface="Oswald"/>
              </a:endParaRPr>
            </a:p>
          </p:txBody>
        </p:sp>
        <p:pic>
          <p:nvPicPr>
            <p:cNvPr id="161" name="Google Shape;161;p17"/>
            <p:cNvPicPr preferRelativeResize="0"/>
            <p:nvPr/>
          </p:nvPicPr>
          <p:blipFill>
            <a:blip r:embed="rId3">
              <a:alphaModFix/>
            </a:blip>
            <a:stretch>
              <a:fillRect/>
            </a:stretch>
          </p:blipFill>
          <p:spPr>
            <a:xfrm>
              <a:off x="7867438" y="2661324"/>
              <a:ext cx="533500" cy="582156"/>
            </a:xfrm>
            <a:prstGeom prst="rect">
              <a:avLst/>
            </a:prstGeom>
            <a:noFill/>
            <a:ln>
              <a:noFill/>
            </a:ln>
            <a:effectLst>
              <a:outerShdw blurRad="57150" dist="19050" algn="bl" rotWithShape="0">
                <a:srgbClr val="000000">
                  <a:alpha val="50000"/>
                </a:srgbClr>
              </a:outerShdw>
            </a:effectLst>
          </p:spPr>
        </p:pic>
      </p:grpSp>
      <p:sp>
        <p:nvSpPr>
          <p:cNvPr id="162" name="Google Shape;162;p17"/>
          <p:cNvSpPr/>
          <p:nvPr/>
        </p:nvSpPr>
        <p:spPr>
          <a:xfrm>
            <a:off x="3675900" y="1593668"/>
            <a:ext cx="1792200" cy="794400"/>
          </a:xfrm>
          <a:prstGeom prst="rect">
            <a:avLst/>
          </a:prstGeom>
          <a:solidFill>
            <a:srgbClr val="29487D"/>
          </a:solidFill>
          <a:ln w="9525" cap="flat" cmpd="sng">
            <a:solidFill>
              <a:srgbClr val="29487D"/>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sz="1900">
                <a:solidFill>
                  <a:srgbClr val="FFFFFF"/>
                </a:solidFill>
                <a:latin typeface="Oswald"/>
                <a:ea typeface="Oswald"/>
                <a:cs typeface="Oswald"/>
                <a:sym typeface="Oswald"/>
              </a:rPr>
              <a:t>C2 Outside Technical Support</a:t>
            </a:r>
            <a:endParaRPr sz="1900">
              <a:solidFill>
                <a:srgbClr val="FFFFFF"/>
              </a:solidFill>
              <a:latin typeface="Oswald"/>
              <a:ea typeface="Oswald"/>
              <a:cs typeface="Oswald"/>
              <a:sym typeface="Oswald"/>
            </a:endParaRPr>
          </a:p>
        </p:txBody>
      </p:sp>
      <p:sp>
        <p:nvSpPr>
          <p:cNvPr id="163" name="Google Shape;163;p17"/>
          <p:cNvSpPr/>
          <p:nvPr/>
        </p:nvSpPr>
        <p:spPr>
          <a:xfrm>
            <a:off x="3675800" y="2462193"/>
            <a:ext cx="1792200" cy="794400"/>
          </a:xfrm>
          <a:prstGeom prst="rect">
            <a:avLst/>
          </a:prstGeom>
          <a:solidFill>
            <a:srgbClr val="29487D"/>
          </a:solidFill>
          <a:ln w="9525" cap="flat" cmpd="sng">
            <a:solidFill>
              <a:srgbClr val="29487D"/>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sz="1900">
                <a:solidFill>
                  <a:srgbClr val="FFFFFF"/>
                </a:solidFill>
                <a:latin typeface="Oswald"/>
                <a:ea typeface="Oswald"/>
                <a:cs typeface="Oswald"/>
                <a:sym typeface="Oswald"/>
              </a:rPr>
              <a:t>C3 Business Opportunity</a:t>
            </a:r>
            <a:endParaRPr sz="1900">
              <a:solidFill>
                <a:srgbClr val="FFFFFF"/>
              </a:solidFill>
              <a:latin typeface="Oswald"/>
              <a:ea typeface="Oswald"/>
              <a:cs typeface="Oswald"/>
              <a:sym typeface="Oswald"/>
            </a:endParaRPr>
          </a:p>
        </p:txBody>
      </p:sp>
      <p:sp>
        <p:nvSpPr>
          <p:cNvPr id="164" name="Google Shape;164;p17"/>
          <p:cNvSpPr/>
          <p:nvPr/>
        </p:nvSpPr>
        <p:spPr>
          <a:xfrm>
            <a:off x="3675900" y="3362068"/>
            <a:ext cx="1792200" cy="794400"/>
          </a:xfrm>
          <a:prstGeom prst="rect">
            <a:avLst/>
          </a:prstGeom>
          <a:solidFill>
            <a:srgbClr val="29487D"/>
          </a:solidFill>
          <a:ln w="9525" cap="flat" cmpd="sng">
            <a:solidFill>
              <a:srgbClr val="29487D"/>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sz="1900">
                <a:solidFill>
                  <a:srgbClr val="FFFFFF"/>
                </a:solidFill>
                <a:latin typeface="Oswald"/>
                <a:ea typeface="Oswald"/>
                <a:cs typeface="Oswald"/>
                <a:sym typeface="Oswald"/>
              </a:rPr>
              <a:t>C4 Business Model</a:t>
            </a:r>
            <a:endParaRPr sz="1900">
              <a:solidFill>
                <a:srgbClr val="FFFFFF"/>
              </a:solidFill>
              <a:latin typeface="Oswald"/>
              <a:ea typeface="Oswald"/>
              <a:cs typeface="Oswald"/>
              <a:sym typeface="Oswald"/>
            </a:endParaRPr>
          </a:p>
        </p:txBody>
      </p:sp>
      <p:sp>
        <p:nvSpPr>
          <p:cNvPr id="165" name="Google Shape;165;p17"/>
          <p:cNvSpPr/>
          <p:nvPr/>
        </p:nvSpPr>
        <p:spPr>
          <a:xfrm>
            <a:off x="3675900" y="4261943"/>
            <a:ext cx="1792200" cy="794400"/>
          </a:xfrm>
          <a:prstGeom prst="rect">
            <a:avLst/>
          </a:prstGeom>
          <a:solidFill>
            <a:srgbClr val="29487D"/>
          </a:solidFill>
          <a:ln w="9525" cap="flat" cmpd="sng">
            <a:solidFill>
              <a:srgbClr val="29487D"/>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sz="1900">
                <a:solidFill>
                  <a:srgbClr val="FFFFFF"/>
                </a:solidFill>
                <a:latin typeface="Oswald"/>
                <a:ea typeface="Oswald"/>
                <a:cs typeface="Oswald"/>
                <a:sym typeface="Oswald"/>
              </a:rPr>
              <a:t>C5 External Innovation</a:t>
            </a:r>
            <a:endParaRPr sz="1900">
              <a:solidFill>
                <a:srgbClr val="FFFFFF"/>
              </a:solidFill>
              <a:latin typeface="Oswald"/>
              <a:ea typeface="Oswald"/>
              <a:cs typeface="Oswald"/>
              <a:sym typeface="Oswald"/>
            </a:endParaRPr>
          </a:p>
        </p:txBody>
      </p:sp>
      <p:cxnSp>
        <p:nvCxnSpPr>
          <p:cNvPr id="166" name="Google Shape;166;p17"/>
          <p:cNvCxnSpPr>
            <a:stCxn id="157" idx="3"/>
            <a:endCxn id="158" idx="1"/>
          </p:cNvCxnSpPr>
          <p:nvPr/>
        </p:nvCxnSpPr>
        <p:spPr>
          <a:xfrm rot="10800000" flipH="1">
            <a:off x="2080132" y="1100049"/>
            <a:ext cx="1595700" cy="1687500"/>
          </a:xfrm>
          <a:prstGeom prst="curvedConnector3">
            <a:avLst>
              <a:gd name="adj1" fmla="val 49999"/>
            </a:avLst>
          </a:prstGeom>
          <a:noFill/>
          <a:ln w="9525" cap="flat" cmpd="sng">
            <a:solidFill>
              <a:schemeClr val="dk2"/>
            </a:solidFill>
            <a:prstDash val="solid"/>
            <a:round/>
            <a:headEnd type="none" w="med" len="med"/>
            <a:tailEnd type="stealth" w="med" len="med"/>
          </a:ln>
        </p:spPr>
      </p:cxnSp>
      <p:cxnSp>
        <p:nvCxnSpPr>
          <p:cNvPr id="167" name="Google Shape;167;p17"/>
          <p:cNvCxnSpPr>
            <a:stCxn id="157" idx="3"/>
            <a:endCxn id="162" idx="1"/>
          </p:cNvCxnSpPr>
          <p:nvPr/>
        </p:nvCxnSpPr>
        <p:spPr>
          <a:xfrm rot="10800000" flipH="1">
            <a:off x="2080132" y="1990749"/>
            <a:ext cx="1595700" cy="796800"/>
          </a:xfrm>
          <a:prstGeom prst="curvedConnector3">
            <a:avLst>
              <a:gd name="adj1" fmla="val 50002"/>
            </a:avLst>
          </a:prstGeom>
          <a:noFill/>
          <a:ln w="9525" cap="flat" cmpd="sng">
            <a:solidFill>
              <a:schemeClr val="dk2"/>
            </a:solidFill>
            <a:prstDash val="solid"/>
            <a:round/>
            <a:headEnd type="none" w="med" len="med"/>
            <a:tailEnd type="stealth" w="med" len="med"/>
          </a:ln>
        </p:spPr>
      </p:cxnSp>
      <p:cxnSp>
        <p:nvCxnSpPr>
          <p:cNvPr id="168" name="Google Shape;168;p17"/>
          <p:cNvCxnSpPr>
            <a:stCxn id="157" idx="3"/>
            <a:endCxn id="163" idx="1"/>
          </p:cNvCxnSpPr>
          <p:nvPr/>
        </p:nvCxnSpPr>
        <p:spPr>
          <a:xfrm>
            <a:off x="2080132" y="2787549"/>
            <a:ext cx="1595700" cy="71700"/>
          </a:xfrm>
          <a:prstGeom prst="curvedConnector3">
            <a:avLst>
              <a:gd name="adj1" fmla="val 49999"/>
            </a:avLst>
          </a:prstGeom>
          <a:noFill/>
          <a:ln w="9525" cap="flat" cmpd="sng">
            <a:solidFill>
              <a:schemeClr val="dk2"/>
            </a:solidFill>
            <a:prstDash val="solid"/>
            <a:round/>
            <a:headEnd type="none" w="med" len="med"/>
            <a:tailEnd type="stealth" w="med" len="med"/>
          </a:ln>
        </p:spPr>
      </p:cxnSp>
      <p:cxnSp>
        <p:nvCxnSpPr>
          <p:cNvPr id="169" name="Google Shape;169;p17"/>
          <p:cNvCxnSpPr>
            <a:stCxn id="157" idx="3"/>
            <a:endCxn id="164" idx="1"/>
          </p:cNvCxnSpPr>
          <p:nvPr/>
        </p:nvCxnSpPr>
        <p:spPr>
          <a:xfrm>
            <a:off x="2080132" y="2787549"/>
            <a:ext cx="1595700" cy="971700"/>
          </a:xfrm>
          <a:prstGeom prst="curvedConnector3">
            <a:avLst>
              <a:gd name="adj1" fmla="val 50002"/>
            </a:avLst>
          </a:prstGeom>
          <a:noFill/>
          <a:ln w="9525" cap="flat" cmpd="sng">
            <a:solidFill>
              <a:schemeClr val="dk2"/>
            </a:solidFill>
            <a:prstDash val="solid"/>
            <a:round/>
            <a:headEnd type="none" w="med" len="med"/>
            <a:tailEnd type="stealth" w="med" len="med"/>
          </a:ln>
        </p:spPr>
      </p:cxnSp>
      <p:cxnSp>
        <p:nvCxnSpPr>
          <p:cNvPr id="170" name="Google Shape;170;p17"/>
          <p:cNvCxnSpPr>
            <a:stCxn id="157" idx="3"/>
            <a:endCxn id="165" idx="1"/>
          </p:cNvCxnSpPr>
          <p:nvPr/>
        </p:nvCxnSpPr>
        <p:spPr>
          <a:xfrm>
            <a:off x="2080132" y="2787549"/>
            <a:ext cx="1595700" cy="1871700"/>
          </a:xfrm>
          <a:prstGeom prst="curvedConnector3">
            <a:avLst>
              <a:gd name="adj1" fmla="val 50002"/>
            </a:avLst>
          </a:prstGeom>
          <a:noFill/>
          <a:ln w="9525" cap="flat" cmpd="sng">
            <a:solidFill>
              <a:schemeClr val="dk2"/>
            </a:solidFill>
            <a:prstDash val="solid"/>
            <a:round/>
            <a:headEnd type="none" w="med" len="med"/>
            <a:tailEnd type="stealth" w="med" len="med"/>
          </a:ln>
        </p:spPr>
      </p:cxnSp>
      <p:cxnSp>
        <p:nvCxnSpPr>
          <p:cNvPr id="171" name="Google Shape;171;p17"/>
          <p:cNvCxnSpPr>
            <a:stCxn id="158" idx="3"/>
            <a:endCxn id="160" idx="1"/>
          </p:cNvCxnSpPr>
          <p:nvPr/>
        </p:nvCxnSpPr>
        <p:spPr>
          <a:xfrm>
            <a:off x="5468000" y="1100131"/>
            <a:ext cx="1704300" cy="1615500"/>
          </a:xfrm>
          <a:prstGeom prst="curvedConnector3">
            <a:avLst>
              <a:gd name="adj1" fmla="val 49997"/>
            </a:avLst>
          </a:prstGeom>
          <a:noFill/>
          <a:ln w="9525" cap="flat" cmpd="sng">
            <a:solidFill>
              <a:schemeClr val="dk2"/>
            </a:solidFill>
            <a:prstDash val="solid"/>
            <a:round/>
            <a:headEnd type="none" w="med" len="med"/>
            <a:tailEnd type="stealth" w="med" len="med"/>
          </a:ln>
        </p:spPr>
      </p:cxnSp>
      <p:cxnSp>
        <p:nvCxnSpPr>
          <p:cNvPr id="172" name="Google Shape;172;p17"/>
          <p:cNvCxnSpPr>
            <a:stCxn id="165" idx="3"/>
            <a:endCxn id="160" idx="1"/>
          </p:cNvCxnSpPr>
          <p:nvPr/>
        </p:nvCxnSpPr>
        <p:spPr>
          <a:xfrm rot="10800000" flipH="1">
            <a:off x="5468100" y="2715443"/>
            <a:ext cx="1704000" cy="1943700"/>
          </a:xfrm>
          <a:prstGeom prst="curvedConnector3">
            <a:avLst>
              <a:gd name="adj1" fmla="val 50003"/>
            </a:avLst>
          </a:prstGeom>
          <a:noFill/>
          <a:ln w="9525" cap="flat" cmpd="sng">
            <a:solidFill>
              <a:schemeClr val="dk2"/>
            </a:solidFill>
            <a:prstDash val="solid"/>
            <a:round/>
            <a:headEnd type="none" w="med" len="med"/>
            <a:tailEnd type="stealth" w="med" len="med"/>
          </a:ln>
        </p:spPr>
      </p:cxnSp>
      <p:cxnSp>
        <p:nvCxnSpPr>
          <p:cNvPr id="173" name="Google Shape;173;p17"/>
          <p:cNvCxnSpPr>
            <a:stCxn id="164" idx="3"/>
            <a:endCxn id="160" idx="1"/>
          </p:cNvCxnSpPr>
          <p:nvPr/>
        </p:nvCxnSpPr>
        <p:spPr>
          <a:xfrm rot="10800000" flipH="1">
            <a:off x="5468100" y="2715568"/>
            <a:ext cx="1704000" cy="1043700"/>
          </a:xfrm>
          <a:prstGeom prst="curvedConnector3">
            <a:avLst>
              <a:gd name="adj1" fmla="val 50003"/>
            </a:avLst>
          </a:prstGeom>
          <a:noFill/>
          <a:ln w="9525" cap="flat" cmpd="sng">
            <a:solidFill>
              <a:schemeClr val="dk2"/>
            </a:solidFill>
            <a:prstDash val="solid"/>
            <a:round/>
            <a:headEnd type="none" w="med" len="med"/>
            <a:tailEnd type="stealth" w="med" len="med"/>
          </a:ln>
        </p:spPr>
      </p:cxnSp>
      <p:cxnSp>
        <p:nvCxnSpPr>
          <p:cNvPr id="174" name="Google Shape;174;p17"/>
          <p:cNvCxnSpPr>
            <a:stCxn id="163" idx="3"/>
            <a:endCxn id="160" idx="1"/>
          </p:cNvCxnSpPr>
          <p:nvPr/>
        </p:nvCxnSpPr>
        <p:spPr>
          <a:xfrm rot="10800000" flipH="1">
            <a:off x="5468000" y="2715693"/>
            <a:ext cx="1704300" cy="143700"/>
          </a:xfrm>
          <a:prstGeom prst="curvedConnector3">
            <a:avLst>
              <a:gd name="adj1" fmla="val 49997"/>
            </a:avLst>
          </a:prstGeom>
          <a:noFill/>
          <a:ln w="9525" cap="flat" cmpd="sng">
            <a:solidFill>
              <a:schemeClr val="dk2"/>
            </a:solidFill>
            <a:prstDash val="solid"/>
            <a:round/>
            <a:headEnd type="none" w="med" len="med"/>
            <a:tailEnd type="stealth" w="med" len="med"/>
          </a:ln>
        </p:spPr>
      </p:cxnSp>
      <p:cxnSp>
        <p:nvCxnSpPr>
          <p:cNvPr id="175" name="Google Shape;175;p17"/>
          <p:cNvCxnSpPr>
            <a:stCxn id="162" idx="3"/>
            <a:endCxn id="160" idx="1"/>
          </p:cNvCxnSpPr>
          <p:nvPr/>
        </p:nvCxnSpPr>
        <p:spPr>
          <a:xfrm>
            <a:off x="5468100" y="1990868"/>
            <a:ext cx="1704000" cy="724800"/>
          </a:xfrm>
          <a:prstGeom prst="curvedConnector3">
            <a:avLst>
              <a:gd name="adj1" fmla="val 50003"/>
            </a:avLst>
          </a:prstGeom>
          <a:noFill/>
          <a:ln w="9525" cap="flat" cmpd="sng">
            <a:solidFill>
              <a:schemeClr val="dk2"/>
            </a:solidFill>
            <a:prstDash val="solid"/>
            <a:round/>
            <a:headEnd type="none" w="med" len="med"/>
            <a:tailEnd type="stealth" w="med" len="med"/>
          </a:ln>
        </p:spPr>
      </p:cxnSp>
      <p:sp>
        <p:nvSpPr>
          <p:cNvPr id="176" name="Google Shape;176;p17"/>
          <p:cNvSpPr txBox="1"/>
          <p:nvPr/>
        </p:nvSpPr>
        <p:spPr>
          <a:xfrm>
            <a:off x="-100" y="4866600"/>
            <a:ext cx="41376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600">
                <a:solidFill>
                  <a:srgbClr val="999999"/>
                </a:solidFill>
              </a:rPr>
              <a:t>Zhou et al. (2016, p. 8)</a:t>
            </a:r>
            <a:endParaRPr sz="600">
              <a:solidFill>
                <a:srgbClr val="999999"/>
              </a:solidFill>
            </a:endParaRPr>
          </a:p>
        </p:txBody>
      </p:sp>
      <p:pic>
        <p:nvPicPr>
          <p:cNvPr id="177" name="Google Shape;177;p17"/>
          <p:cNvPicPr preferRelativeResize="0"/>
          <p:nvPr/>
        </p:nvPicPr>
        <p:blipFill>
          <a:blip r:embed="rId4">
            <a:alphaModFix/>
          </a:blip>
          <a:stretch>
            <a:fillRect/>
          </a:stretch>
        </p:blipFill>
        <p:spPr>
          <a:xfrm>
            <a:off x="1583700" y="2780000"/>
            <a:ext cx="387900" cy="3879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Shape 197"/>
        <p:cNvGrpSpPr/>
        <p:nvPr/>
      </p:nvGrpSpPr>
      <p:grpSpPr>
        <a:xfrm>
          <a:off x="0" y="0"/>
          <a:ext cx="0" cy="0"/>
          <a:chOff x="0" y="0"/>
          <a:chExt cx="0" cy="0"/>
        </a:xfrm>
      </p:grpSpPr>
      <p:pic>
        <p:nvPicPr>
          <p:cNvPr id="198" name="Google Shape;198;p19"/>
          <p:cNvPicPr preferRelativeResize="0"/>
          <p:nvPr/>
        </p:nvPicPr>
        <p:blipFill rotWithShape="1">
          <a:blip r:embed="rId3">
            <a:alphaModFix/>
          </a:blip>
          <a:srcRect t="2999" b="41964"/>
          <a:stretch/>
        </p:blipFill>
        <p:spPr>
          <a:xfrm>
            <a:off x="6789513" y="1296226"/>
            <a:ext cx="1645174" cy="968176"/>
          </a:xfrm>
          <a:prstGeom prst="rect">
            <a:avLst/>
          </a:prstGeom>
          <a:noFill/>
          <a:ln>
            <a:noFill/>
          </a:ln>
          <a:effectLst>
            <a:outerShdw blurRad="57150" dist="19050" dir="5400000" algn="bl" rotWithShape="0">
              <a:srgbClr val="000000">
                <a:alpha val="50000"/>
              </a:srgbClr>
            </a:outerShdw>
          </a:effectLst>
        </p:spPr>
      </p:pic>
      <p:sp>
        <p:nvSpPr>
          <p:cNvPr id="199" name="Google Shape;199;p19"/>
          <p:cNvSpPr/>
          <p:nvPr/>
        </p:nvSpPr>
        <p:spPr>
          <a:xfrm>
            <a:off x="845900" y="1315150"/>
            <a:ext cx="2635800" cy="3081600"/>
          </a:xfrm>
          <a:prstGeom prst="rightArrowCallout">
            <a:avLst>
              <a:gd name="adj1" fmla="val 25000"/>
              <a:gd name="adj2" fmla="val 25000"/>
              <a:gd name="adj3" fmla="val 25000"/>
              <a:gd name="adj4" fmla="val 64977"/>
            </a:avLst>
          </a:prstGeom>
          <a:solidFill>
            <a:srgbClr val="F3F3F3"/>
          </a:soli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9"/>
          <p:cNvSpPr txBox="1">
            <a:spLocks noGrp="1"/>
          </p:cNvSpPr>
          <p:nvPr>
            <p:ph type="title"/>
          </p:nvPr>
        </p:nvSpPr>
        <p:spPr>
          <a:xfrm>
            <a:off x="311700" y="4735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a:latin typeface="Oswald"/>
                <a:ea typeface="Oswald"/>
                <a:cs typeface="Oswald"/>
                <a:sym typeface="Oswald"/>
              </a:rPr>
              <a:t>Case Studies Approach </a:t>
            </a:r>
            <a:endParaRPr>
              <a:latin typeface="Oswald"/>
              <a:ea typeface="Oswald"/>
              <a:cs typeface="Oswald"/>
              <a:sym typeface="Oswald"/>
            </a:endParaRPr>
          </a:p>
        </p:txBody>
      </p:sp>
      <p:pic>
        <p:nvPicPr>
          <p:cNvPr id="201" name="Google Shape;201;p19"/>
          <p:cNvPicPr preferRelativeResize="0"/>
          <p:nvPr/>
        </p:nvPicPr>
        <p:blipFill>
          <a:blip r:embed="rId4">
            <a:alphaModFix/>
          </a:blip>
          <a:stretch>
            <a:fillRect/>
          </a:stretch>
        </p:blipFill>
        <p:spPr>
          <a:xfrm>
            <a:off x="7390012" y="1477387"/>
            <a:ext cx="1564017" cy="1693375"/>
          </a:xfrm>
          <a:prstGeom prst="rect">
            <a:avLst/>
          </a:prstGeom>
          <a:noFill/>
          <a:ln>
            <a:noFill/>
          </a:ln>
          <a:effectLst>
            <a:outerShdw blurRad="57150" dist="19050" dir="5400000" algn="bl" rotWithShape="0">
              <a:srgbClr val="000000">
                <a:alpha val="50000"/>
              </a:srgbClr>
            </a:outerShdw>
          </a:effectLst>
        </p:spPr>
      </p:pic>
      <p:pic>
        <p:nvPicPr>
          <p:cNvPr id="202" name="Google Shape;202;p19"/>
          <p:cNvPicPr preferRelativeResize="0"/>
          <p:nvPr/>
        </p:nvPicPr>
        <p:blipFill>
          <a:blip r:embed="rId5">
            <a:alphaModFix/>
          </a:blip>
          <a:stretch>
            <a:fillRect/>
          </a:stretch>
        </p:blipFill>
        <p:spPr>
          <a:xfrm>
            <a:off x="6715999" y="3566850"/>
            <a:ext cx="2302122" cy="724799"/>
          </a:xfrm>
          <a:prstGeom prst="rect">
            <a:avLst/>
          </a:prstGeom>
          <a:noFill/>
          <a:ln>
            <a:noFill/>
          </a:ln>
        </p:spPr>
      </p:pic>
      <p:pic>
        <p:nvPicPr>
          <p:cNvPr id="203" name="Google Shape;203;p19"/>
          <p:cNvPicPr preferRelativeResize="0"/>
          <p:nvPr/>
        </p:nvPicPr>
        <p:blipFill>
          <a:blip r:embed="rId6">
            <a:alphaModFix/>
          </a:blip>
          <a:stretch>
            <a:fillRect/>
          </a:stretch>
        </p:blipFill>
        <p:spPr>
          <a:xfrm>
            <a:off x="1305675" y="1477375"/>
            <a:ext cx="703800" cy="852258"/>
          </a:xfrm>
          <a:prstGeom prst="rect">
            <a:avLst/>
          </a:prstGeom>
          <a:noFill/>
          <a:ln>
            <a:noFill/>
          </a:ln>
        </p:spPr>
      </p:pic>
      <p:pic>
        <p:nvPicPr>
          <p:cNvPr id="204" name="Google Shape;204;p19"/>
          <p:cNvPicPr preferRelativeResize="0"/>
          <p:nvPr/>
        </p:nvPicPr>
        <p:blipFill>
          <a:blip r:embed="rId7">
            <a:alphaModFix/>
          </a:blip>
          <a:stretch>
            <a:fillRect/>
          </a:stretch>
        </p:blipFill>
        <p:spPr>
          <a:xfrm>
            <a:off x="954500" y="3001840"/>
            <a:ext cx="1406150" cy="994160"/>
          </a:xfrm>
          <a:prstGeom prst="rect">
            <a:avLst/>
          </a:prstGeom>
          <a:noFill/>
          <a:ln>
            <a:noFill/>
          </a:ln>
        </p:spPr>
      </p:pic>
      <p:sp>
        <p:nvSpPr>
          <p:cNvPr id="205" name="Google Shape;205;p19"/>
          <p:cNvSpPr/>
          <p:nvPr/>
        </p:nvSpPr>
        <p:spPr>
          <a:xfrm>
            <a:off x="3888700" y="1231650"/>
            <a:ext cx="1472400" cy="636000"/>
          </a:xfrm>
          <a:prstGeom prst="rect">
            <a:avLst/>
          </a:prstGeom>
          <a:solidFill>
            <a:srgbClr val="29487D"/>
          </a:solidFill>
          <a:ln w="9525" cap="flat" cmpd="sng">
            <a:solidFill>
              <a:srgbClr val="29487D"/>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a:solidFill>
                  <a:srgbClr val="FFFFFF"/>
                </a:solidFill>
                <a:latin typeface="Oswald"/>
                <a:ea typeface="Oswald"/>
                <a:cs typeface="Oswald"/>
                <a:sym typeface="Oswald"/>
              </a:rPr>
              <a:t>C1 Software Quality</a:t>
            </a:r>
            <a:endParaRPr>
              <a:solidFill>
                <a:srgbClr val="FFFFFF"/>
              </a:solidFill>
              <a:latin typeface="Oswald"/>
              <a:ea typeface="Oswald"/>
              <a:cs typeface="Oswald"/>
              <a:sym typeface="Oswald"/>
            </a:endParaRPr>
          </a:p>
        </p:txBody>
      </p:sp>
      <p:sp>
        <p:nvSpPr>
          <p:cNvPr id="206" name="Google Shape;206;p19"/>
          <p:cNvSpPr/>
          <p:nvPr/>
        </p:nvSpPr>
        <p:spPr>
          <a:xfrm>
            <a:off x="3888782" y="1944590"/>
            <a:ext cx="1472400" cy="636000"/>
          </a:xfrm>
          <a:prstGeom prst="rect">
            <a:avLst/>
          </a:prstGeom>
          <a:solidFill>
            <a:srgbClr val="29487D"/>
          </a:solidFill>
          <a:ln w="9525" cap="flat" cmpd="sng">
            <a:solidFill>
              <a:srgbClr val="29487D"/>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a:solidFill>
                  <a:srgbClr val="FFFFFF"/>
                </a:solidFill>
                <a:latin typeface="Oswald"/>
                <a:ea typeface="Oswald"/>
                <a:cs typeface="Oswald"/>
                <a:sym typeface="Oswald"/>
              </a:rPr>
              <a:t>C2 Outside Technical Support</a:t>
            </a:r>
            <a:endParaRPr>
              <a:solidFill>
                <a:srgbClr val="FFFFFF"/>
              </a:solidFill>
              <a:latin typeface="Oswald"/>
              <a:ea typeface="Oswald"/>
              <a:cs typeface="Oswald"/>
              <a:sym typeface="Oswald"/>
            </a:endParaRPr>
          </a:p>
        </p:txBody>
      </p:sp>
      <p:sp>
        <p:nvSpPr>
          <p:cNvPr id="207" name="Google Shape;207;p19"/>
          <p:cNvSpPr/>
          <p:nvPr/>
        </p:nvSpPr>
        <p:spPr>
          <a:xfrm>
            <a:off x="3888700" y="2639750"/>
            <a:ext cx="1472400" cy="636000"/>
          </a:xfrm>
          <a:prstGeom prst="rect">
            <a:avLst/>
          </a:prstGeom>
          <a:solidFill>
            <a:srgbClr val="29487D"/>
          </a:solidFill>
          <a:ln w="9525" cap="flat" cmpd="sng">
            <a:solidFill>
              <a:srgbClr val="29487D"/>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a:solidFill>
                  <a:srgbClr val="FFFFFF"/>
                </a:solidFill>
                <a:latin typeface="Oswald"/>
                <a:ea typeface="Oswald"/>
                <a:cs typeface="Oswald"/>
                <a:sym typeface="Oswald"/>
              </a:rPr>
              <a:t>C3 Business Opportunity</a:t>
            </a:r>
            <a:endParaRPr>
              <a:solidFill>
                <a:srgbClr val="FFFFFF"/>
              </a:solidFill>
              <a:latin typeface="Oswald"/>
              <a:ea typeface="Oswald"/>
              <a:cs typeface="Oswald"/>
              <a:sym typeface="Oswald"/>
            </a:endParaRPr>
          </a:p>
        </p:txBody>
      </p:sp>
      <p:sp>
        <p:nvSpPr>
          <p:cNvPr id="208" name="Google Shape;208;p19"/>
          <p:cNvSpPr/>
          <p:nvPr/>
        </p:nvSpPr>
        <p:spPr>
          <a:xfrm>
            <a:off x="3888782" y="3360003"/>
            <a:ext cx="1472400" cy="636000"/>
          </a:xfrm>
          <a:prstGeom prst="rect">
            <a:avLst/>
          </a:prstGeom>
          <a:solidFill>
            <a:srgbClr val="29487D"/>
          </a:solidFill>
          <a:ln w="9525" cap="flat" cmpd="sng">
            <a:solidFill>
              <a:srgbClr val="29487D"/>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a:solidFill>
                  <a:srgbClr val="FFFFFF"/>
                </a:solidFill>
                <a:latin typeface="Oswald"/>
                <a:ea typeface="Oswald"/>
                <a:cs typeface="Oswald"/>
                <a:sym typeface="Oswald"/>
              </a:rPr>
              <a:t>C4 Business Model</a:t>
            </a:r>
            <a:endParaRPr>
              <a:solidFill>
                <a:srgbClr val="FFFFFF"/>
              </a:solidFill>
              <a:latin typeface="Oswald"/>
              <a:ea typeface="Oswald"/>
              <a:cs typeface="Oswald"/>
              <a:sym typeface="Oswald"/>
            </a:endParaRPr>
          </a:p>
        </p:txBody>
      </p:sp>
      <p:sp>
        <p:nvSpPr>
          <p:cNvPr id="209" name="Google Shape;209;p19"/>
          <p:cNvSpPr/>
          <p:nvPr/>
        </p:nvSpPr>
        <p:spPr>
          <a:xfrm>
            <a:off x="3888782" y="4080256"/>
            <a:ext cx="1472400" cy="636000"/>
          </a:xfrm>
          <a:prstGeom prst="rect">
            <a:avLst/>
          </a:prstGeom>
          <a:solidFill>
            <a:srgbClr val="29487D"/>
          </a:solidFill>
          <a:ln w="9525" cap="flat" cmpd="sng">
            <a:solidFill>
              <a:srgbClr val="29487D"/>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a:solidFill>
                  <a:srgbClr val="FFFFFF"/>
                </a:solidFill>
                <a:latin typeface="Oswald"/>
                <a:ea typeface="Oswald"/>
                <a:cs typeface="Oswald"/>
                <a:sym typeface="Oswald"/>
              </a:rPr>
              <a:t>C5 External Innovation</a:t>
            </a:r>
            <a:endParaRPr>
              <a:solidFill>
                <a:srgbClr val="FFFFFF"/>
              </a:solidFill>
              <a:latin typeface="Oswald"/>
              <a:ea typeface="Oswald"/>
              <a:cs typeface="Oswald"/>
              <a:sym typeface="Oswald"/>
            </a:endParaRPr>
          </a:p>
        </p:txBody>
      </p:sp>
      <p:sp>
        <p:nvSpPr>
          <p:cNvPr id="210" name="Google Shape;210;p19"/>
          <p:cNvSpPr txBox="1"/>
          <p:nvPr/>
        </p:nvSpPr>
        <p:spPr>
          <a:xfrm>
            <a:off x="-100" y="4772600"/>
            <a:ext cx="41376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600">
                <a:solidFill>
                  <a:srgbClr val="999999"/>
                </a:solidFill>
              </a:rPr>
              <a:t>Facebook (2020)</a:t>
            </a:r>
            <a:endParaRPr sz="600">
              <a:solidFill>
                <a:srgbClr val="999999"/>
              </a:solidFill>
            </a:endParaRPr>
          </a:p>
          <a:p>
            <a:pPr marL="0" lvl="0" indent="0" algn="l" rtl="0">
              <a:spcBef>
                <a:spcPts val="0"/>
              </a:spcBef>
              <a:spcAft>
                <a:spcPts val="0"/>
              </a:spcAft>
              <a:buNone/>
            </a:pPr>
            <a:r>
              <a:rPr lang="de" sz="600">
                <a:solidFill>
                  <a:srgbClr val="999999"/>
                </a:solidFill>
              </a:rPr>
              <a:t>Zhou et al. (2016, p. 8)</a:t>
            </a:r>
            <a:endParaRPr sz="600">
              <a:solidFill>
                <a:srgbClr val="999999"/>
              </a:solidFill>
            </a:endParaRPr>
          </a:p>
        </p:txBody>
      </p:sp>
      <p:pic>
        <p:nvPicPr>
          <p:cNvPr id="211" name="Google Shape;211;p19"/>
          <p:cNvPicPr preferRelativeResize="0"/>
          <p:nvPr/>
        </p:nvPicPr>
        <p:blipFill>
          <a:blip r:embed="rId8">
            <a:alphaModFix/>
          </a:blip>
          <a:stretch>
            <a:fillRect/>
          </a:stretch>
        </p:blipFill>
        <p:spPr>
          <a:xfrm>
            <a:off x="6716000" y="1959850"/>
            <a:ext cx="1792200" cy="1792200"/>
          </a:xfrm>
          <a:prstGeom prst="rect">
            <a:avLst/>
          </a:prstGeom>
          <a:noFill/>
          <a:ln>
            <a:noFill/>
          </a:ln>
        </p:spPr>
      </p:pic>
      <p:sp>
        <p:nvSpPr>
          <p:cNvPr id="212" name="Google Shape;212;p19"/>
          <p:cNvSpPr txBox="1">
            <a:spLocks noGrp="1"/>
          </p:cNvSpPr>
          <p:nvPr>
            <p:ph type="title"/>
          </p:nvPr>
        </p:nvSpPr>
        <p:spPr>
          <a:xfrm>
            <a:off x="1304400" y="2377800"/>
            <a:ext cx="1099800" cy="38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sz="1600">
                <a:latin typeface="Oswald"/>
                <a:ea typeface="Oswald"/>
                <a:cs typeface="Oswald"/>
                <a:sym typeface="Oswald"/>
              </a:rPr>
              <a:t>PyTorch </a:t>
            </a:r>
            <a:endParaRPr sz="1600">
              <a:latin typeface="Oswald"/>
              <a:ea typeface="Oswald"/>
              <a:cs typeface="Oswald"/>
              <a:sym typeface="Oswald"/>
            </a:endParaRPr>
          </a:p>
        </p:txBody>
      </p:sp>
      <p:sp>
        <p:nvSpPr>
          <p:cNvPr id="213" name="Google Shape;213;p19"/>
          <p:cNvSpPr txBox="1">
            <a:spLocks noGrp="1"/>
          </p:cNvSpPr>
          <p:nvPr>
            <p:ph type="title"/>
          </p:nvPr>
        </p:nvSpPr>
        <p:spPr>
          <a:xfrm>
            <a:off x="1366088" y="3903750"/>
            <a:ext cx="703800" cy="38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sz="1600">
                <a:latin typeface="Oswald"/>
                <a:ea typeface="Oswald"/>
                <a:cs typeface="Oswald"/>
                <a:sym typeface="Oswald"/>
              </a:rPr>
              <a:t>React</a:t>
            </a:r>
            <a:endParaRPr sz="1600">
              <a:latin typeface="Oswald"/>
              <a:ea typeface="Oswald"/>
              <a:cs typeface="Oswald"/>
              <a:sym typeface="Oswald"/>
            </a:endParaRPr>
          </a:p>
        </p:txBody>
      </p:sp>
      <p:sp>
        <p:nvSpPr>
          <p:cNvPr id="214" name="Google Shape;214;p19"/>
          <p:cNvSpPr/>
          <p:nvPr/>
        </p:nvSpPr>
        <p:spPr>
          <a:xfrm>
            <a:off x="5637050" y="2147550"/>
            <a:ext cx="1155300" cy="1395300"/>
          </a:xfrm>
          <a:prstGeom prst="rightArrow">
            <a:avLst>
              <a:gd name="adj1" fmla="val 50000"/>
              <a:gd name="adj2" fmla="val 53752"/>
            </a:avLst>
          </a:prstGeom>
          <a:solidFill>
            <a:srgbClr val="F3F3F3"/>
          </a:soli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de" sz="800">
                <a:solidFill>
                  <a:srgbClr val="999999"/>
                </a:solidFill>
                <a:latin typeface="Oswald"/>
                <a:ea typeface="Oswald"/>
                <a:cs typeface="Oswald"/>
                <a:sym typeface="Oswald"/>
              </a:rPr>
              <a:t>     Analysis</a:t>
            </a:r>
            <a:endParaRPr sz="800">
              <a:solidFill>
                <a:srgbClr val="999999"/>
              </a:solidFill>
              <a:latin typeface="Oswald"/>
              <a:ea typeface="Oswald"/>
              <a:cs typeface="Oswald"/>
              <a:sym typeface="Oswald"/>
            </a:endParaRPr>
          </a:p>
        </p:txBody>
      </p:sp>
      <p:sp>
        <p:nvSpPr>
          <p:cNvPr id="215" name="Google Shape;215;p19"/>
          <p:cNvSpPr txBox="1"/>
          <p:nvPr/>
        </p:nvSpPr>
        <p:spPr>
          <a:xfrm>
            <a:off x="2539100" y="2711400"/>
            <a:ext cx="12147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800">
                <a:solidFill>
                  <a:schemeClr val="lt2"/>
                </a:solidFill>
                <a:latin typeface="Oswald"/>
                <a:ea typeface="Oswald"/>
                <a:cs typeface="Oswald"/>
                <a:sym typeface="Oswald"/>
              </a:rPr>
              <a:t>Identification</a:t>
            </a:r>
            <a:endParaRPr sz="800">
              <a:solidFill>
                <a:schemeClr val="lt2"/>
              </a:solidFill>
              <a:latin typeface="Oswald"/>
              <a:ea typeface="Oswald"/>
              <a:cs typeface="Oswald"/>
              <a:sym typeface="Oswald"/>
            </a:endParaRPr>
          </a:p>
          <a:p>
            <a:pPr marL="0" lvl="0" indent="0" algn="l" rtl="0">
              <a:spcBef>
                <a:spcPts val="0"/>
              </a:spcBef>
              <a:spcAft>
                <a:spcPts val="0"/>
              </a:spcAft>
              <a:buNone/>
            </a:pPr>
            <a:endParaRPr sz="800">
              <a:solidFill>
                <a:schemeClr val="lt2"/>
              </a:solidFill>
              <a:latin typeface="Oswald"/>
              <a:ea typeface="Oswald"/>
              <a:cs typeface="Oswald"/>
              <a:sym typeface="Oswald"/>
            </a:endParaRPr>
          </a:p>
        </p:txBody>
      </p:sp>
      <p:sp>
        <p:nvSpPr>
          <p:cNvPr id="216" name="Google Shape;216;p19"/>
          <p:cNvSpPr txBox="1">
            <a:spLocks noGrp="1"/>
          </p:cNvSpPr>
          <p:nvPr>
            <p:ph type="title"/>
          </p:nvPr>
        </p:nvSpPr>
        <p:spPr>
          <a:xfrm>
            <a:off x="7260188" y="3608100"/>
            <a:ext cx="703800" cy="38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sz="1600">
                <a:latin typeface="Oswald"/>
                <a:ea typeface="Oswald"/>
                <a:cs typeface="Oswald"/>
                <a:sym typeface="Oswald"/>
              </a:rPr>
              <a:t>GitHub</a:t>
            </a:r>
            <a:endParaRPr sz="1600">
              <a:latin typeface="Oswald"/>
              <a:ea typeface="Oswald"/>
              <a:cs typeface="Oswald"/>
              <a:sym typeface="Oswald"/>
            </a:endParaRPr>
          </a:p>
        </p:txBody>
      </p:sp>
      <p:sp>
        <p:nvSpPr>
          <p:cNvPr id="217" name="Google Shape;217;p19"/>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218" name="Google Shape;218;p19"/>
          <p:cNvSpPr/>
          <p:nvPr/>
        </p:nvSpPr>
        <p:spPr>
          <a:xfrm>
            <a:off x="5423876" y="9708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CASE STUDIES</a:t>
            </a:r>
            <a:endParaRPr sz="1200">
              <a:solidFill>
                <a:srgbClr val="FFFFFF"/>
              </a:solidFill>
              <a:latin typeface="Oswald"/>
              <a:ea typeface="Oswald"/>
              <a:cs typeface="Oswald"/>
              <a:sym typeface="Oswald"/>
            </a:endParaRPr>
          </a:p>
        </p:txBody>
      </p:sp>
      <p:sp>
        <p:nvSpPr>
          <p:cNvPr id="219" name="Google Shape;219;p19"/>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MOTIVATION</a:t>
            </a:r>
            <a:endParaRPr sz="1200">
              <a:solidFill>
                <a:srgbClr val="FFFFFF"/>
              </a:solidFill>
              <a:latin typeface="Oswald"/>
              <a:ea typeface="Oswald"/>
              <a:cs typeface="Oswald"/>
              <a:sym typeface="Oswald"/>
            </a:endParaRPr>
          </a:p>
        </p:txBody>
      </p:sp>
      <p:sp>
        <p:nvSpPr>
          <p:cNvPr id="220" name="Google Shape;220;p19"/>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METHOD</a:t>
            </a:r>
            <a:endParaRPr sz="1200">
              <a:solidFill>
                <a:srgbClr val="FFFFFF"/>
              </a:solidFill>
              <a:latin typeface="Oswald"/>
              <a:ea typeface="Oswald"/>
              <a:cs typeface="Oswald"/>
              <a:sym typeface="Oswald"/>
            </a:endParaRPr>
          </a:p>
        </p:txBody>
      </p:sp>
      <p:sp>
        <p:nvSpPr>
          <p:cNvPr id="221" name="Google Shape;221;p19"/>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LITERATURE REVIEW</a:t>
            </a:r>
            <a:endParaRPr sz="1200">
              <a:solidFill>
                <a:srgbClr val="FFFFFF"/>
              </a:solidFill>
              <a:latin typeface="Oswald"/>
              <a:ea typeface="Oswald"/>
              <a:cs typeface="Oswald"/>
              <a:sym typeface="Oswald"/>
            </a:endParaRPr>
          </a:p>
        </p:txBody>
      </p:sp>
      <p:sp>
        <p:nvSpPr>
          <p:cNvPr id="222" name="Google Shape;222;p19"/>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RESULTS</a:t>
            </a:r>
            <a:endParaRPr sz="1200">
              <a:solidFill>
                <a:srgbClr val="FFFFFF"/>
              </a:solidFill>
              <a:latin typeface="Oswald"/>
              <a:ea typeface="Oswald"/>
              <a:cs typeface="Oswald"/>
              <a:sym typeface="Oswald"/>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Shape 226"/>
        <p:cNvGrpSpPr/>
        <p:nvPr/>
      </p:nvGrpSpPr>
      <p:grpSpPr>
        <a:xfrm>
          <a:off x="0" y="0"/>
          <a:ext cx="0" cy="0"/>
          <a:chOff x="0" y="0"/>
          <a:chExt cx="0" cy="0"/>
        </a:xfrm>
      </p:grpSpPr>
      <p:sp>
        <p:nvSpPr>
          <p:cNvPr id="227" name="Google Shape;227;p20"/>
          <p:cNvSpPr txBox="1">
            <a:spLocks noGrp="1"/>
          </p:cNvSpPr>
          <p:nvPr>
            <p:ph type="title"/>
          </p:nvPr>
        </p:nvSpPr>
        <p:spPr>
          <a:xfrm>
            <a:off x="311700" y="473500"/>
            <a:ext cx="8520600" cy="873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sz="2600">
                <a:latin typeface="Oswald"/>
                <a:ea typeface="Oswald"/>
                <a:cs typeface="Oswald"/>
                <a:sym typeface="Oswald"/>
              </a:rPr>
              <a:t>Results - Reasons for Companies to Invest into OSS Projects</a:t>
            </a:r>
            <a:endParaRPr sz="2600">
              <a:latin typeface="Oswald"/>
              <a:ea typeface="Oswald"/>
              <a:cs typeface="Oswald"/>
              <a:sym typeface="Oswald"/>
            </a:endParaRPr>
          </a:p>
        </p:txBody>
      </p:sp>
      <p:sp>
        <p:nvSpPr>
          <p:cNvPr id="228" name="Google Shape;228;p20"/>
          <p:cNvSpPr txBox="1">
            <a:spLocks noGrp="1"/>
          </p:cNvSpPr>
          <p:nvPr>
            <p:ph type="body" idx="1"/>
          </p:nvPr>
        </p:nvSpPr>
        <p:spPr>
          <a:xfrm>
            <a:off x="311700" y="1519350"/>
            <a:ext cx="4090200" cy="3402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b="1">
                <a:latin typeface="Oswald"/>
                <a:ea typeface="Oswald"/>
                <a:cs typeface="Oswald"/>
                <a:sym typeface="Oswald"/>
              </a:rPr>
              <a:t>         Software Quality</a:t>
            </a:r>
            <a:endParaRPr b="1">
              <a:latin typeface="Oswald"/>
              <a:ea typeface="Oswald"/>
              <a:cs typeface="Oswald"/>
              <a:sym typeface="Oswald"/>
            </a:endParaRPr>
          </a:p>
          <a:p>
            <a:pPr marL="457200" lvl="0" indent="-317500" algn="l" rtl="0">
              <a:lnSpc>
                <a:spcPct val="150000"/>
              </a:lnSpc>
              <a:spcBef>
                <a:spcPts val="1600"/>
              </a:spcBef>
              <a:spcAft>
                <a:spcPts val="0"/>
              </a:spcAft>
              <a:buSzPts val="1400"/>
              <a:buFont typeface="Oswald"/>
              <a:buChar char="●"/>
            </a:pPr>
            <a:r>
              <a:rPr lang="de">
                <a:latin typeface="Oswald"/>
                <a:ea typeface="Oswald"/>
                <a:cs typeface="Oswald"/>
                <a:sym typeface="Oswald"/>
              </a:rPr>
              <a:t>Frequent Software Version </a:t>
            </a:r>
            <a:r>
              <a:rPr lang="de" b="1">
                <a:latin typeface="Oswald"/>
                <a:ea typeface="Oswald"/>
                <a:cs typeface="Oswald"/>
                <a:sym typeface="Oswald"/>
              </a:rPr>
              <a:t>Updates </a:t>
            </a:r>
            <a:r>
              <a:rPr lang="de">
                <a:latin typeface="Oswald"/>
                <a:ea typeface="Oswald"/>
                <a:cs typeface="Oswald"/>
                <a:sym typeface="Oswald"/>
              </a:rPr>
              <a:t>as an indicator</a:t>
            </a:r>
            <a:endParaRPr>
              <a:latin typeface="Oswald"/>
              <a:ea typeface="Oswald"/>
              <a:cs typeface="Oswald"/>
              <a:sym typeface="Oswald"/>
            </a:endParaRPr>
          </a:p>
          <a:p>
            <a:pPr marL="457200" lvl="0" indent="-317500" algn="l" rtl="0">
              <a:lnSpc>
                <a:spcPct val="150000"/>
              </a:lnSpc>
              <a:spcBef>
                <a:spcPts val="0"/>
              </a:spcBef>
              <a:spcAft>
                <a:spcPts val="0"/>
              </a:spcAft>
              <a:buSzPts val="1400"/>
              <a:buFont typeface="Oswald"/>
              <a:buChar char="●"/>
            </a:pPr>
            <a:r>
              <a:rPr lang="de">
                <a:latin typeface="Oswald"/>
                <a:ea typeface="Oswald"/>
                <a:cs typeface="Oswald"/>
                <a:sym typeface="Oswald"/>
              </a:rPr>
              <a:t>50% of total contributions of Facebook core contributors indicates that project </a:t>
            </a:r>
            <a:r>
              <a:rPr lang="de" b="1">
                <a:latin typeface="Oswald"/>
                <a:ea typeface="Oswald"/>
                <a:cs typeface="Oswald"/>
                <a:sym typeface="Oswald"/>
              </a:rPr>
              <a:t>maintenance </a:t>
            </a:r>
            <a:r>
              <a:rPr lang="de">
                <a:latin typeface="Oswald"/>
                <a:ea typeface="Oswald"/>
                <a:cs typeface="Oswald"/>
                <a:sym typeface="Oswald"/>
              </a:rPr>
              <a:t>plays a major role</a:t>
            </a:r>
            <a:endParaRPr>
              <a:latin typeface="Oswald"/>
              <a:ea typeface="Oswald"/>
              <a:cs typeface="Oswald"/>
              <a:sym typeface="Oswald"/>
            </a:endParaRPr>
          </a:p>
          <a:p>
            <a:pPr marL="457200" lvl="0" indent="-317500" algn="l" rtl="0">
              <a:lnSpc>
                <a:spcPct val="150000"/>
              </a:lnSpc>
              <a:spcBef>
                <a:spcPts val="0"/>
              </a:spcBef>
              <a:spcAft>
                <a:spcPts val="0"/>
              </a:spcAft>
              <a:buSzPts val="1400"/>
              <a:buFont typeface="Oswald"/>
              <a:buChar char="●"/>
            </a:pPr>
            <a:r>
              <a:rPr lang="de">
                <a:latin typeface="Oswald"/>
                <a:ea typeface="Oswald"/>
                <a:cs typeface="Oswald"/>
                <a:sym typeface="Oswald"/>
              </a:rPr>
              <a:t>Promote a Healthy Community by holding a strong </a:t>
            </a:r>
            <a:r>
              <a:rPr lang="de" b="1">
                <a:latin typeface="Oswald"/>
                <a:ea typeface="Oswald"/>
                <a:cs typeface="Oswald"/>
                <a:sym typeface="Oswald"/>
              </a:rPr>
              <a:t>Feedback</a:t>
            </a:r>
            <a:r>
              <a:rPr lang="de">
                <a:latin typeface="Oswald"/>
                <a:ea typeface="Oswald"/>
                <a:cs typeface="Oswald"/>
                <a:sym typeface="Oswald"/>
              </a:rPr>
              <a:t> Cycle on Codes and giving/receiving </a:t>
            </a:r>
            <a:r>
              <a:rPr lang="de" b="1">
                <a:latin typeface="Oswald"/>
                <a:ea typeface="Oswald"/>
                <a:cs typeface="Oswald"/>
                <a:sym typeface="Oswald"/>
              </a:rPr>
              <a:t>Support </a:t>
            </a:r>
            <a:r>
              <a:rPr lang="de">
                <a:latin typeface="Oswald"/>
                <a:ea typeface="Oswald"/>
                <a:cs typeface="Oswald"/>
                <a:sym typeface="Oswald"/>
              </a:rPr>
              <a:t>within Community</a:t>
            </a:r>
            <a:endParaRPr>
              <a:latin typeface="Oswald"/>
              <a:ea typeface="Oswald"/>
              <a:cs typeface="Oswald"/>
              <a:sym typeface="Oswald"/>
            </a:endParaRPr>
          </a:p>
          <a:p>
            <a:pPr marL="0" lvl="0" indent="0" algn="l" rtl="0">
              <a:spcBef>
                <a:spcPts val="1600"/>
              </a:spcBef>
              <a:spcAft>
                <a:spcPts val="0"/>
              </a:spcAft>
              <a:buNone/>
            </a:pPr>
            <a:endParaRPr>
              <a:latin typeface="Oswald"/>
              <a:ea typeface="Oswald"/>
              <a:cs typeface="Oswald"/>
              <a:sym typeface="Oswald"/>
            </a:endParaRPr>
          </a:p>
          <a:p>
            <a:pPr marL="0" lvl="0" indent="0" algn="l" rtl="0">
              <a:spcBef>
                <a:spcPts val="1600"/>
              </a:spcBef>
              <a:spcAft>
                <a:spcPts val="1600"/>
              </a:spcAft>
              <a:buNone/>
            </a:pPr>
            <a:endParaRPr>
              <a:latin typeface="Oswald"/>
              <a:ea typeface="Oswald"/>
              <a:cs typeface="Oswald"/>
              <a:sym typeface="Oswald"/>
            </a:endParaRPr>
          </a:p>
        </p:txBody>
      </p:sp>
      <p:sp>
        <p:nvSpPr>
          <p:cNvPr id="229" name="Google Shape;229;p20"/>
          <p:cNvSpPr txBox="1">
            <a:spLocks noGrp="1"/>
          </p:cNvSpPr>
          <p:nvPr>
            <p:ph type="body" idx="1"/>
          </p:nvPr>
        </p:nvSpPr>
        <p:spPr>
          <a:xfrm>
            <a:off x="4401850" y="1519350"/>
            <a:ext cx="4624200" cy="3402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b="1">
                <a:latin typeface="Oswald"/>
                <a:ea typeface="Oswald"/>
                <a:cs typeface="Oswald"/>
                <a:sym typeface="Oswald"/>
              </a:rPr>
              <a:t>          Business Opportunity</a:t>
            </a:r>
            <a:endParaRPr b="1">
              <a:latin typeface="Oswald"/>
              <a:ea typeface="Oswald"/>
              <a:cs typeface="Oswald"/>
              <a:sym typeface="Oswald"/>
            </a:endParaRPr>
          </a:p>
          <a:p>
            <a:pPr marL="457200" lvl="0" indent="-317500" algn="l" rtl="0">
              <a:lnSpc>
                <a:spcPct val="150000"/>
              </a:lnSpc>
              <a:spcBef>
                <a:spcPts val="1600"/>
              </a:spcBef>
              <a:spcAft>
                <a:spcPts val="0"/>
              </a:spcAft>
              <a:buSzPts val="1400"/>
              <a:buFont typeface="Oswald"/>
              <a:buChar char="●"/>
            </a:pPr>
            <a:r>
              <a:rPr lang="de">
                <a:latin typeface="Oswald"/>
                <a:ea typeface="Oswald"/>
                <a:cs typeface="Oswald"/>
                <a:sym typeface="Oswald"/>
              </a:rPr>
              <a:t>Investing in OSS which coincide with own BA to strengthen future profit flows as a </a:t>
            </a:r>
            <a:r>
              <a:rPr lang="de" b="1">
                <a:latin typeface="Oswald"/>
                <a:ea typeface="Oswald"/>
                <a:cs typeface="Oswald"/>
                <a:sym typeface="Oswald"/>
              </a:rPr>
              <a:t>long-term</a:t>
            </a:r>
            <a:r>
              <a:rPr lang="de">
                <a:latin typeface="Oswald"/>
                <a:ea typeface="Oswald"/>
                <a:cs typeface="Oswald"/>
                <a:sym typeface="Oswald"/>
              </a:rPr>
              <a:t> objective / strategy</a:t>
            </a:r>
            <a:endParaRPr>
              <a:latin typeface="Oswald"/>
              <a:ea typeface="Oswald"/>
              <a:cs typeface="Oswald"/>
              <a:sym typeface="Oswald"/>
            </a:endParaRPr>
          </a:p>
          <a:p>
            <a:pPr marL="457200" lvl="0" indent="-317500" algn="l" rtl="0">
              <a:lnSpc>
                <a:spcPct val="150000"/>
              </a:lnSpc>
              <a:spcBef>
                <a:spcPts val="0"/>
              </a:spcBef>
              <a:spcAft>
                <a:spcPts val="0"/>
              </a:spcAft>
              <a:buSzPts val="1400"/>
              <a:buFont typeface="Oswald"/>
              <a:buChar char="●"/>
            </a:pPr>
            <a:r>
              <a:rPr lang="de">
                <a:latin typeface="Oswald"/>
                <a:ea typeface="Oswald"/>
                <a:cs typeface="Oswald"/>
                <a:sym typeface="Oswald"/>
              </a:rPr>
              <a:t>OSS Projects are not critically important in terms of direct profit, but they are critically important because of</a:t>
            </a:r>
            <a:endParaRPr>
              <a:latin typeface="Oswald"/>
              <a:ea typeface="Oswald"/>
              <a:cs typeface="Oswald"/>
              <a:sym typeface="Oswald"/>
            </a:endParaRPr>
          </a:p>
          <a:p>
            <a:pPr marL="457200" lvl="0" indent="-317500" algn="l" rtl="0">
              <a:lnSpc>
                <a:spcPct val="150000"/>
              </a:lnSpc>
              <a:spcBef>
                <a:spcPts val="0"/>
              </a:spcBef>
              <a:spcAft>
                <a:spcPts val="0"/>
              </a:spcAft>
              <a:buSzPts val="1400"/>
              <a:buFont typeface="Oswald"/>
              <a:buChar char="●"/>
            </a:pPr>
            <a:r>
              <a:rPr lang="de">
                <a:latin typeface="Oswald"/>
                <a:ea typeface="Oswald"/>
                <a:cs typeface="Oswald"/>
                <a:sym typeface="Oswald"/>
              </a:rPr>
              <a:t>gaining </a:t>
            </a:r>
            <a:r>
              <a:rPr lang="de" b="1">
                <a:latin typeface="Oswald"/>
                <a:ea typeface="Oswald"/>
                <a:cs typeface="Oswald"/>
                <a:sym typeface="Oswald"/>
              </a:rPr>
              <a:t>indirect profit</a:t>
            </a:r>
            <a:r>
              <a:rPr lang="de">
                <a:latin typeface="Oswald"/>
                <a:ea typeface="Oswald"/>
                <a:cs typeface="Oswald"/>
                <a:sym typeface="Oswald"/>
              </a:rPr>
              <a:t> from partnering with large companies such as Tesla etc.</a:t>
            </a:r>
            <a:endParaRPr>
              <a:latin typeface="Oswald"/>
              <a:ea typeface="Oswald"/>
              <a:cs typeface="Oswald"/>
              <a:sym typeface="Oswald"/>
            </a:endParaRPr>
          </a:p>
          <a:p>
            <a:pPr marL="457200" lvl="0" indent="-317500" algn="l" rtl="0">
              <a:lnSpc>
                <a:spcPct val="150000"/>
              </a:lnSpc>
              <a:spcBef>
                <a:spcPts val="0"/>
              </a:spcBef>
              <a:spcAft>
                <a:spcPts val="0"/>
              </a:spcAft>
              <a:buSzPts val="1400"/>
              <a:buFont typeface="Oswald"/>
              <a:buChar char="●"/>
            </a:pPr>
            <a:r>
              <a:rPr lang="de">
                <a:latin typeface="Oswald"/>
                <a:ea typeface="Oswald"/>
                <a:cs typeface="Oswald"/>
                <a:sym typeface="Oswald"/>
              </a:rPr>
              <a:t>FB’s SaaS </a:t>
            </a:r>
            <a:r>
              <a:rPr lang="de" b="1">
                <a:latin typeface="Oswald"/>
                <a:ea typeface="Oswald"/>
                <a:cs typeface="Oswald"/>
                <a:sym typeface="Oswald"/>
              </a:rPr>
              <a:t>expands market</a:t>
            </a:r>
            <a:r>
              <a:rPr lang="de">
                <a:latin typeface="Oswald"/>
                <a:ea typeface="Oswald"/>
                <a:cs typeface="Oswald"/>
                <a:sym typeface="Oswald"/>
              </a:rPr>
              <a:t> / business opportunity</a:t>
            </a:r>
            <a:endParaRPr>
              <a:latin typeface="Oswald"/>
              <a:ea typeface="Oswald"/>
              <a:cs typeface="Oswald"/>
              <a:sym typeface="Oswald"/>
            </a:endParaRPr>
          </a:p>
          <a:p>
            <a:pPr marL="0" lvl="0" indent="0" algn="l" rtl="0">
              <a:spcBef>
                <a:spcPts val="1600"/>
              </a:spcBef>
              <a:spcAft>
                <a:spcPts val="1600"/>
              </a:spcAft>
              <a:buNone/>
            </a:pPr>
            <a:endParaRPr>
              <a:latin typeface="Oswald"/>
              <a:ea typeface="Oswald"/>
              <a:cs typeface="Oswald"/>
              <a:sym typeface="Oswald"/>
            </a:endParaRPr>
          </a:p>
        </p:txBody>
      </p:sp>
      <p:sp>
        <p:nvSpPr>
          <p:cNvPr id="230" name="Google Shape;230;p20"/>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231" name="Google Shape;231;p20"/>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CASE STUDIES</a:t>
            </a:r>
            <a:endParaRPr sz="1200">
              <a:solidFill>
                <a:srgbClr val="FFFFFF"/>
              </a:solidFill>
              <a:latin typeface="Oswald"/>
              <a:ea typeface="Oswald"/>
              <a:cs typeface="Oswald"/>
              <a:sym typeface="Oswald"/>
            </a:endParaRPr>
          </a:p>
        </p:txBody>
      </p:sp>
      <p:sp>
        <p:nvSpPr>
          <p:cNvPr id="232" name="Google Shape;232;p20"/>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MOTIVATION</a:t>
            </a:r>
            <a:endParaRPr sz="1200">
              <a:solidFill>
                <a:srgbClr val="FFFFFF"/>
              </a:solidFill>
              <a:latin typeface="Oswald"/>
              <a:ea typeface="Oswald"/>
              <a:cs typeface="Oswald"/>
              <a:sym typeface="Oswald"/>
            </a:endParaRPr>
          </a:p>
        </p:txBody>
      </p:sp>
      <p:sp>
        <p:nvSpPr>
          <p:cNvPr id="233" name="Google Shape;233;p20"/>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METHOD</a:t>
            </a:r>
            <a:endParaRPr sz="1200">
              <a:solidFill>
                <a:srgbClr val="FFFFFF"/>
              </a:solidFill>
              <a:latin typeface="Oswald"/>
              <a:ea typeface="Oswald"/>
              <a:cs typeface="Oswald"/>
              <a:sym typeface="Oswald"/>
            </a:endParaRPr>
          </a:p>
        </p:txBody>
      </p:sp>
      <p:sp>
        <p:nvSpPr>
          <p:cNvPr id="234" name="Google Shape;234;p20"/>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LITERATURE REVIEW</a:t>
            </a:r>
            <a:endParaRPr sz="1200">
              <a:solidFill>
                <a:srgbClr val="FFFFFF"/>
              </a:solidFill>
              <a:latin typeface="Oswald"/>
              <a:ea typeface="Oswald"/>
              <a:cs typeface="Oswald"/>
              <a:sym typeface="Oswald"/>
            </a:endParaRPr>
          </a:p>
        </p:txBody>
      </p:sp>
      <p:sp>
        <p:nvSpPr>
          <p:cNvPr id="235" name="Google Shape;235;p20"/>
          <p:cNvSpPr/>
          <p:nvPr/>
        </p:nvSpPr>
        <p:spPr>
          <a:xfrm>
            <a:off x="7127933" y="97055"/>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RESULTS</a:t>
            </a:r>
            <a:endParaRPr sz="1200">
              <a:solidFill>
                <a:srgbClr val="FFFFFF"/>
              </a:solidFill>
              <a:latin typeface="Oswald"/>
              <a:ea typeface="Oswald"/>
              <a:cs typeface="Oswald"/>
              <a:sym typeface="Oswald"/>
            </a:endParaRPr>
          </a:p>
        </p:txBody>
      </p:sp>
      <p:pic>
        <p:nvPicPr>
          <p:cNvPr id="236" name="Google Shape;236;p20"/>
          <p:cNvPicPr preferRelativeResize="0"/>
          <p:nvPr/>
        </p:nvPicPr>
        <p:blipFill>
          <a:blip r:embed="rId3">
            <a:alphaModFix/>
          </a:blip>
          <a:stretch>
            <a:fillRect/>
          </a:stretch>
        </p:blipFill>
        <p:spPr>
          <a:xfrm>
            <a:off x="354976" y="1481576"/>
            <a:ext cx="441425" cy="441425"/>
          </a:xfrm>
          <a:prstGeom prst="rect">
            <a:avLst/>
          </a:prstGeom>
          <a:noFill/>
          <a:ln>
            <a:noFill/>
          </a:ln>
        </p:spPr>
      </p:pic>
      <p:pic>
        <p:nvPicPr>
          <p:cNvPr id="237" name="Google Shape;237;p20"/>
          <p:cNvPicPr preferRelativeResize="0"/>
          <p:nvPr/>
        </p:nvPicPr>
        <p:blipFill>
          <a:blip r:embed="rId4">
            <a:alphaModFix/>
          </a:blip>
          <a:stretch>
            <a:fillRect/>
          </a:stretch>
        </p:blipFill>
        <p:spPr>
          <a:xfrm>
            <a:off x="4463726" y="1481575"/>
            <a:ext cx="441425" cy="4414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Shape 241"/>
        <p:cNvGrpSpPr/>
        <p:nvPr/>
      </p:nvGrpSpPr>
      <p:grpSpPr>
        <a:xfrm>
          <a:off x="0" y="0"/>
          <a:ext cx="0" cy="0"/>
          <a:chOff x="0" y="0"/>
          <a:chExt cx="0" cy="0"/>
        </a:xfrm>
      </p:grpSpPr>
      <p:pic>
        <p:nvPicPr>
          <p:cNvPr id="242" name="Google Shape;242;p21"/>
          <p:cNvPicPr preferRelativeResize="0"/>
          <p:nvPr/>
        </p:nvPicPr>
        <p:blipFill>
          <a:blip r:embed="rId3">
            <a:alphaModFix/>
          </a:blip>
          <a:stretch>
            <a:fillRect/>
          </a:stretch>
        </p:blipFill>
        <p:spPr>
          <a:xfrm>
            <a:off x="3058637" y="1075903"/>
            <a:ext cx="5684288" cy="3790699"/>
          </a:xfrm>
          <a:prstGeom prst="rect">
            <a:avLst/>
          </a:prstGeom>
          <a:noFill/>
          <a:ln>
            <a:noFill/>
          </a:ln>
        </p:spPr>
      </p:pic>
      <p:sp>
        <p:nvSpPr>
          <p:cNvPr id="243" name="Google Shape;243;p21"/>
          <p:cNvSpPr txBox="1">
            <a:spLocks noGrp="1"/>
          </p:cNvSpPr>
          <p:nvPr>
            <p:ph type="title" idx="4294967295"/>
          </p:nvPr>
        </p:nvSpPr>
        <p:spPr>
          <a:xfrm>
            <a:off x="124650" y="477650"/>
            <a:ext cx="9019500" cy="508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de" sz="2800">
                <a:latin typeface="Oswald"/>
                <a:ea typeface="Oswald"/>
                <a:cs typeface="Oswald"/>
                <a:sym typeface="Oswald"/>
              </a:rPr>
              <a:t>What are the challenges for companies to invest into OSS projects?</a:t>
            </a:r>
            <a:endParaRPr sz="2800">
              <a:latin typeface="Oswald"/>
              <a:ea typeface="Oswald"/>
              <a:cs typeface="Oswald"/>
              <a:sym typeface="Oswald"/>
            </a:endParaRPr>
          </a:p>
        </p:txBody>
      </p:sp>
      <p:sp>
        <p:nvSpPr>
          <p:cNvPr id="244" name="Google Shape;244;p21"/>
          <p:cNvSpPr txBox="1"/>
          <p:nvPr/>
        </p:nvSpPr>
        <p:spPr>
          <a:xfrm>
            <a:off x="340800" y="1075888"/>
            <a:ext cx="3796800" cy="723300"/>
          </a:xfrm>
          <a:prstGeom prst="rect">
            <a:avLst/>
          </a:prstGeom>
          <a:noFill/>
          <a:ln>
            <a:noFill/>
          </a:ln>
        </p:spPr>
        <p:txBody>
          <a:bodyPr spcFirstLastPara="1" wrap="square" lIns="91425" tIns="91425" rIns="91425" bIns="91425" anchor="t" anchorCtr="0">
            <a:spAutoFit/>
          </a:bodyPr>
          <a:lstStyle/>
          <a:p>
            <a:pPr marL="457200" lvl="0" indent="-317500" algn="l" rtl="0">
              <a:lnSpc>
                <a:spcPct val="150000"/>
              </a:lnSpc>
              <a:spcBef>
                <a:spcPts val="0"/>
              </a:spcBef>
              <a:spcAft>
                <a:spcPts val="0"/>
              </a:spcAft>
              <a:buSzPts val="1400"/>
              <a:buFont typeface="Oswald"/>
              <a:buChar char="●"/>
            </a:pPr>
            <a:r>
              <a:rPr lang="de">
                <a:latin typeface="Oswald"/>
                <a:ea typeface="Oswald"/>
                <a:cs typeface="Oswald"/>
                <a:sym typeface="Oswald"/>
              </a:rPr>
              <a:t>Management required</a:t>
            </a:r>
            <a:endParaRPr>
              <a:latin typeface="Oswald"/>
              <a:ea typeface="Oswald"/>
              <a:cs typeface="Oswald"/>
              <a:sym typeface="Oswald"/>
            </a:endParaRPr>
          </a:p>
          <a:p>
            <a:pPr marL="457200" lvl="0" indent="-317500" algn="l" rtl="0">
              <a:lnSpc>
                <a:spcPct val="150000"/>
              </a:lnSpc>
              <a:spcBef>
                <a:spcPts val="0"/>
              </a:spcBef>
              <a:spcAft>
                <a:spcPts val="0"/>
              </a:spcAft>
              <a:buSzPts val="1400"/>
              <a:buFont typeface="Oswald"/>
              <a:buChar char="●"/>
            </a:pPr>
            <a:r>
              <a:rPr lang="de">
                <a:latin typeface="Oswald"/>
                <a:ea typeface="Oswald"/>
                <a:cs typeface="Oswald"/>
                <a:sym typeface="Oswald"/>
              </a:rPr>
              <a:t>Legal &amp; technical expertise</a:t>
            </a:r>
            <a:endParaRPr>
              <a:latin typeface="Oswald"/>
              <a:ea typeface="Oswald"/>
              <a:cs typeface="Oswald"/>
              <a:sym typeface="Oswald"/>
            </a:endParaRPr>
          </a:p>
        </p:txBody>
      </p:sp>
      <p:sp>
        <p:nvSpPr>
          <p:cNvPr id="245" name="Google Shape;245;p21"/>
          <p:cNvSpPr txBox="1"/>
          <p:nvPr/>
        </p:nvSpPr>
        <p:spPr>
          <a:xfrm>
            <a:off x="0" y="4866600"/>
            <a:ext cx="41376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600">
                <a:solidFill>
                  <a:srgbClr val="999999"/>
                </a:solidFill>
              </a:rPr>
              <a:t>https://thenewstack.io/survey-open-source-programs-are-a-best-practice-among-large-companies/</a:t>
            </a:r>
            <a:endParaRPr sz="600">
              <a:solidFill>
                <a:srgbClr val="999999"/>
              </a:solidFill>
            </a:endParaRPr>
          </a:p>
        </p:txBody>
      </p:sp>
      <p:sp>
        <p:nvSpPr>
          <p:cNvPr id="246" name="Google Shape;246;p21"/>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247" name="Google Shape;247;p21"/>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CASE STUDIES</a:t>
            </a:r>
            <a:endParaRPr sz="1200">
              <a:solidFill>
                <a:srgbClr val="FFFFFF"/>
              </a:solidFill>
              <a:latin typeface="Oswald"/>
              <a:ea typeface="Oswald"/>
              <a:cs typeface="Oswald"/>
              <a:sym typeface="Oswald"/>
            </a:endParaRPr>
          </a:p>
        </p:txBody>
      </p:sp>
      <p:sp>
        <p:nvSpPr>
          <p:cNvPr id="248" name="Google Shape;248;p21"/>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MOTIVATION</a:t>
            </a:r>
            <a:endParaRPr sz="1200">
              <a:solidFill>
                <a:srgbClr val="FFFFFF"/>
              </a:solidFill>
              <a:latin typeface="Oswald"/>
              <a:ea typeface="Oswald"/>
              <a:cs typeface="Oswald"/>
              <a:sym typeface="Oswald"/>
            </a:endParaRPr>
          </a:p>
        </p:txBody>
      </p:sp>
      <p:sp>
        <p:nvSpPr>
          <p:cNvPr id="249" name="Google Shape;249;p21"/>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METHOD</a:t>
            </a:r>
            <a:endParaRPr sz="1200">
              <a:solidFill>
                <a:srgbClr val="FFFFFF"/>
              </a:solidFill>
              <a:latin typeface="Oswald"/>
              <a:ea typeface="Oswald"/>
              <a:cs typeface="Oswald"/>
              <a:sym typeface="Oswald"/>
            </a:endParaRPr>
          </a:p>
        </p:txBody>
      </p:sp>
      <p:sp>
        <p:nvSpPr>
          <p:cNvPr id="250" name="Google Shape;250;p21"/>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LITERATURE REVIEW</a:t>
            </a:r>
            <a:endParaRPr sz="1200">
              <a:solidFill>
                <a:srgbClr val="FFFFFF"/>
              </a:solidFill>
              <a:latin typeface="Oswald"/>
              <a:ea typeface="Oswald"/>
              <a:cs typeface="Oswald"/>
              <a:sym typeface="Oswald"/>
            </a:endParaRPr>
          </a:p>
        </p:txBody>
      </p:sp>
      <p:sp>
        <p:nvSpPr>
          <p:cNvPr id="251" name="Google Shape;251;p21"/>
          <p:cNvSpPr/>
          <p:nvPr/>
        </p:nvSpPr>
        <p:spPr>
          <a:xfrm>
            <a:off x="7127933" y="97055"/>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RESULTS</a:t>
            </a:r>
            <a:endParaRPr sz="1200">
              <a:solidFill>
                <a:srgbClr val="FFFFFF"/>
              </a:solidFill>
              <a:latin typeface="Oswald"/>
              <a:ea typeface="Oswald"/>
              <a:cs typeface="Oswald"/>
              <a:sym typeface="Oswald"/>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Shape 255"/>
        <p:cNvGrpSpPr/>
        <p:nvPr/>
      </p:nvGrpSpPr>
      <p:grpSpPr>
        <a:xfrm>
          <a:off x="0" y="0"/>
          <a:ext cx="0" cy="0"/>
          <a:chOff x="0" y="0"/>
          <a:chExt cx="0" cy="0"/>
        </a:xfrm>
      </p:grpSpPr>
      <p:sp>
        <p:nvSpPr>
          <p:cNvPr id="256" name="Google Shape;256;p22"/>
          <p:cNvSpPr/>
          <p:nvPr/>
        </p:nvSpPr>
        <p:spPr>
          <a:xfrm>
            <a:off x="5407150" y="1623350"/>
            <a:ext cx="2391900" cy="2495100"/>
          </a:xfrm>
          <a:prstGeom prst="rect">
            <a:avLst/>
          </a:prstGeom>
          <a:solidFill>
            <a:srgbClr val="DFE3EE"/>
          </a:solidFill>
          <a:ln w="9525" cap="flat" cmpd="sng">
            <a:solidFill>
              <a:srgbClr val="DFE3E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2"/>
          <p:cNvSpPr/>
          <p:nvPr/>
        </p:nvSpPr>
        <p:spPr>
          <a:xfrm>
            <a:off x="530350" y="1699550"/>
            <a:ext cx="2391900" cy="2495100"/>
          </a:xfrm>
          <a:prstGeom prst="triangl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2"/>
          <p:cNvSpPr txBox="1">
            <a:spLocks noGrp="1"/>
          </p:cNvSpPr>
          <p:nvPr>
            <p:ph type="title"/>
          </p:nvPr>
        </p:nvSpPr>
        <p:spPr>
          <a:xfrm>
            <a:off x="311700" y="4735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a:latin typeface="Oswald"/>
                <a:ea typeface="Oswald"/>
                <a:cs typeface="Oswald"/>
                <a:sym typeface="Oswald"/>
              </a:rPr>
              <a:t>SUMMARY</a:t>
            </a:r>
            <a:endParaRPr>
              <a:latin typeface="Oswald"/>
              <a:ea typeface="Oswald"/>
              <a:cs typeface="Oswald"/>
              <a:sym typeface="Oswald"/>
            </a:endParaRPr>
          </a:p>
        </p:txBody>
      </p:sp>
      <p:sp>
        <p:nvSpPr>
          <p:cNvPr id="259" name="Google Shape;259;p22"/>
          <p:cNvSpPr txBox="1">
            <a:spLocks noGrp="1"/>
          </p:cNvSpPr>
          <p:nvPr>
            <p:ph type="body" idx="1"/>
          </p:nvPr>
        </p:nvSpPr>
        <p:spPr>
          <a:xfrm>
            <a:off x="933775" y="1263950"/>
            <a:ext cx="3999900" cy="1100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sz="1600">
                <a:latin typeface="Oswald"/>
                <a:ea typeface="Oswald"/>
                <a:cs typeface="Oswald"/>
                <a:sym typeface="Oswald"/>
              </a:rPr>
              <a:t>     Literature Review</a:t>
            </a:r>
            <a:endParaRPr sz="1600">
              <a:latin typeface="Oswald"/>
              <a:ea typeface="Oswald"/>
              <a:cs typeface="Oswald"/>
              <a:sym typeface="Oswald"/>
            </a:endParaRPr>
          </a:p>
          <a:p>
            <a:pPr marL="0" lvl="0" indent="0" algn="l" rtl="0">
              <a:spcBef>
                <a:spcPts val="1600"/>
              </a:spcBef>
              <a:spcAft>
                <a:spcPts val="1600"/>
              </a:spcAft>
              <a:buNone/>
            </a:pPr>
            <a:endParaRPr>
              <a:latin typeface="Oswald"/>
              <a:ea typeface="Oswald"/>
              <a:cs typeface="Oswald"/>
              <a:sym typeface="Oswald"/>
            </a:endParaRPr>
          </a:p>
        </p:txBody>
      </p:sp>
      <p:sp>
        <p:nvSpPr>
          <p:cNvPr id="260" name="Google Shape;260;p22"/>
          <p:cNvSpPr txBox="1">
            <a:spLocks noGrp="1"/>
          </p:cNvSpPr>
          <p:nvPr>
            <p:ph type="body" idx="2"/>
          </p:nvPr>
        </p:nvSpPr>
        <p:spPr>
          <a:xfrm>
            <a:off x="4690275" y="1263925"/>
            <a:ext cx="3999900" cy="1100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a:latin typeface="Oswald"/>
                <a:ea typeface="Oswald"/>
                <a:cs typeface="Oswald"/>
                <a:sym typeface="Oswald"/>
              </a:rPr>
              <a:t>Research Gap</a:t>
            </a:r>
            <a:endParaRPr>
              <a:latin typeface="Oswald"/>
              <a:ea typeface="Oswald"/>
              <a:cs typeface="Oswald"/>
              <a:sym typeface="Oswald"/>
            </a:endParaRPr>
          </a:p>
          <a:p>
            <a:pPr marL="457200" lvl="0" indent="-317500" algn="l" rtl="0">
              <a:spcBef>
                <a:spcPts val="1600"/>
              </a:spcBef>
              <a:spcAft>
                <a:spcPts val="0"/>
              </a:spcAft>
              <a:buSzPts val="1400"/>
              <a:buFont typeface="Oswald"/>
              <a:buChar char="●"/>
            </a:pPr>
            <a:r>
              <a:rPr lang="de">
                <a:latin typeface="Oswald"/>
                <a:ea typeface="Oswald"/>
                <a:cs typeface="Oswald"/>
                <a:sym typeface="Oswald"/>
              </a:rPr>
              <a:t>Conducting </a:t>
            </a:r>
            <a:r>
              <a:rPr lang="de" b="1">
                <a:latin typeface="Oswald"/>
                <a:ea typeface="Oswald"/>
                <a:cs typeface="Oswald"/>
                <a:sym typeface="Oswald"/>
              </a:rPr>
              <a:t>internal company interviews</a:t>
            </a:r>
            <a:r>
              <a:rPr lang="de">
                <a:latin typeface="Oswald"/>
                <a:ea typeface="Oswald"/>
                <a:cs typeface="Oswald"/>
                <a:sym typeface="Oswald"/>
              </a:rPr>
              <a:t>, with core contributors as well as the Management board</a:t>
            </a:r>
            <a:endParaRPr>
              <a:latin typeface="Oswald"/>
              <a:ea typeface="Oswald"/>
              <a:cs typeface="Oswald"/>
              <a:sym typeface="Oswald"/>
            </a:endParaRPr>
          </a:p>
          <a:p>
            <a:pPr marL="457200" lvl="0" indent="-317500" algn="l" rtl="0">
              <a:spcBef>
                <a:spcPts val="0"/>
              </a:spcBef>
              <a:spcAft>
                <a:spcPts val="0"/>
              </a:spcAft>
              <a:buSzPts val="1400"/>
              <a:buFont typeface="Oswald"/>
              <a:buChar char="●"/>
            </a:pPr>
            <a:r>
              <a:rPr lang="de">
                <a:latin typeface="Oswald"/>
                <a:ea typeface="Oswald"/>
                <a:cs typeface="Oswald"/>
                <a:sym typeface="Oswald"/>
              </a:rPr>
              <a:t>Creating a better </a:t>
            </a:r>
            <a:r>
              <a:rPr lang="de" b="1">
                <a:latin typeface="Oswald"/>
                <a:ea typeface="Oswald"/>
                <a:cs typeface="Oswald"/>
                <a:sym typeface="Oswald"/>
              </a:rPr>
              <a:t>metric</a:t>
            </a:r>
            <a:r>
              <a:rPr lang="de">
                <a:latin typeface="Oswald"/>
                <a:ea typeface="Oswald"/>
                <a:cs typeface="Oswald"/>
                <a:sym typeface="Oswald"/>
              </a:rPr>
              <a:t> to estimate Software Quality</a:t>
            </a:r>
            <a:endParaRPr>
              <a:latin typeface="Oswald"/>
              <a:ea typeface="Oswald"/>
              <a:cs typeface="Oswald"/>
              <a:sym typeface="Oswald"/>
            </a:endParaRPr>
          </a:p>
          <a:p>
            <a:pPr marL="457200" lvl="0" indent="-317500" algn="l" rtl="0">
              <a:spcBef>
                <a:spcPts val="0"/>
              </a:spcBef>
              <a:spcAft>
                <a:spcPts val="0"/>
              </a:spcAft>
              <a:buSzPts val="1400"/>
              <a:buFont typeface="Oswald"/>
              <a:buChar char="●"/>
            </a:pPr>
            <a:r>
              <a:rPr lang="de">
                <a:latin typeface="Oswald"/>
                <a:ea typeface="Oswald"/>
                <a:cs typeface="Oswald"/>
                <a:sym typeface="Oswald"/>
              </a:rPr>
              <a:t>Raising more data on OSS projects to gain insights</a:t>
            </a:r>
            <a:endParaRPr>
              <a:latin typeface="Oswald"/>
              <a:ea typeface="Oswald"/>
              <a:cs typeface="Oswald"/>
              <a:sym typeface="Oswald"/>
            </a:endParaRPr>
          </a:p>
          <a:p>
            <a:pPr marL="0" lvl="0" indent="0" algn="l" rtl="0">
              <a:spcBef>
                <a:spcPts val="1600"/>
              </a:spcBef>
              <a:spcAft>
                <a:spcPts val="0"/>
              </a:spcAft>
              <a:buNone/>
            </a:pPr>
            <a:br>
              <a:rPr lang="de">
                <a:latin typeface="Oswald"/>
                <a:ea typeface="Oswald"/>
                <a:cs typeface="Oswald"/>
                <a:sym typeface="Oswald"/>
              </a:rPr>
            </a:br>
            <a:endParaRPr>
              <a:latin typeface="Oswald"/>
              <a:ea typeface="Oswald"/>
              <a:cs typeface="Oswald"/>
              <a:sym typeface="Oswald"/>
            </a:endParaRPr>
          </a:p>
          <a:p>
            <a:pPr marL="0" lvl="0" indent="0" algn="l" rtl="0">
              <a:spcBef>
                <a:spcPts val="1600"/>
              </a:spcBef>
              <a:spcAft>
                <a:spcPts val="0"/>
              </a:spcAft>
              <a:buNone/>
            </a:pPr>
            <a:endParaRPr>
              <a:latin typeface="Oswald"/>
              <a:ea typeface="Oswald"/>
              <a:cs typeface="Oswald"/>
              <a:sym typeface="Oswald"/>
            </a:endParaRPr>
          </a:p>
          <a:p>
            <a:pPr marL="0" lvl="0" indent="0" algn="l" rtl="0">
              <a:spcBef>
                <a:spcPts val="1600"/>
              </a:spcBef>
              <a:spcAft>
                <a:spcPts val="1600"/>
              </a:spcAft>
              <a:buNone/>
            </a:pPr>
            <a:endParaRPr>
              <a:latin typeface="Oswald"/>
              <a:ea typeface="Oswald"/>
              <a:cs typeface="Oswald"/>
              <a:sym typeface="Oswald"/>
            </a:endParaRPr>
          </a:p>
        </p:txBody>
      </p:sp>
      <p:sp>
        <p:nvSpPr>
          <p:cNvPr id="261" name="Google Shape;261;p22"/>
          <p:cNvSpPr txBox="1">
            <a:spLocks noGrp="1"/>
          </p:cNvSpPr>
          <p:nvPr>
            <p:ph type="body" idx="1"/>
          </p:nvPr>
        </p:nvSpPr>
        <p:spPr>
          <a:xfrm>
            <a:off x="103950" y="4211475"/>
            <a:ext cx="1086600" cy="435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de">
                <a:latin typeface="Oswald"/>
                <a:ea typeface="Oswald"/>
                <a:cs typeface="Oswald"/>
                <a:sym typeface="Oswald"/>
              </a:rPr>
              <a:t>     </a:t>
            </a:r>
            <a:r>
              <a:rPr lang="de" sz="1600">
                <a:latin typeface="Oswald"/>
                <a:ea typeface="Oswald"/>
                <a:cs typeface="Oswald"/>
                <a:sym typeface="Oswald"/>
              </a:rPr>
              <a:t>PyTorch</a:t>
            </a:r>
            <a:endParaRPr sz="1600">
              <a:latin typeface="Oswald"/>
              <a:ea typeface="Oswald"/>
              <a:cs typeface="Oswald"/>
              <a:sym typeface="Oswald"/>
            </a:endParaRPr>
          </a:p>
        </p:txBody>
      </p:sp>
      <p:sp>
        <p:nvSpPr>
          <p:cNvPr id="262" name="Google Shape;262;p22"/>
          <p:cNvSpPr txBox="1">
            <a:spLocks noGrp="1"/>
          </p:cNvSpPr>
          <p:nvPr>
            <p:ph type="body" idx="1"/>
          </p:nvPr>
        </p:nvSpPr>
        <p:spPr>
          <a:xfrm>
            <a:off x="2695100" y="4226550"/>
            <a:ext cx="976200" cy="38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a:latin typeface="Oswald"/>
                <a:ea typeface="Oswald"/>
                <a:cs typeface="Oswald"/>
                <a:sym typeface="Oswald"/>
              </a:rPr>
              <a:t> </a:t>
            </a:r>
            <a:r>
              <a:rPr lang="de" sz="1600">
                <a:latin typeface="Oswald"/>
                <a:ea typeface="Oswald"/>
                <a:cs typeface="Oswald"/>
                <a:sym typeface="Oswald"/>
              </a:rPr>
              <a:t>     React</a:t>
            </a:r>
            <a:endParaRPr sz="1600">
              <a:latin typeface="Oswald"/>
              <a:ea typeface="Oswald"/>
              <a:cs typeface="Oswald"/>
              <a:sym typeface="Oswald"/>
            </a:endParaRPr>
          </a:p>
          <a:p>
            <a:pPr marL="0" lvl="0" indent="0" algn="l" rtl="0">
              <a:spcBef>
                <a:spcPts val="1600"/>
              </a:spcBef>
              <a:spcAft>
                <a:spcPts val="0"/>
              </a:spcAft>
              <a:buNone/>
            </a:pPr>
            <a:endParaRPr>
              <a:latin typeface="Oswald"/>
              <a:ea typeface="Oswald"/>
              <a:cs typeface="Oswald"/>
              <a:sym typeface="Oswald"/>
            </a:endParaRPr>
          </a:p>
          <a:p>
            <a:pPr marL="0" lvl="0" indent="0" algn="l" rtl="0">
              <a:spcBef>
                <a:spcPts val="1600"/>
              </a:spcBef>
              <a:spcAft>
                <a:spcPts val="0"/>
              </a:spcAft>
              <a:buNone/>
            </a:pPr>
            <a:endParaRPr>
              <a:latin typeface="Oswald"/>
              <a:ea typeface="Oswald"/>
              <a:cs typeface="Oswald"/>
              <a:sym typeface="Oswald"/>
            </a:endParaRPr>
          </a:p>
          <a:p>
            <a:pPr marL="0" lvl="0" indent="0" algn="l" rtl="0">
              <a:spcBef>
                <a:spcPts val="1600"/>
              </a:spcBef>
              <a:spcAft>
                <a:spcPts val="0"/>
              </a:spcAft>
              <a:buNone/>
            </a:pPr>
            <a:endParaRPr>
              <a:latin typeface="Oswald"/>
              <a:ea typeface="Oswald"/>
              <a:cs typeface="Oswald"/>
              <a:sym typeface="Oswald"/>
            </a:endParaRPr>
          </a:p>
          <a:p>
            <a:pPr marL="0" lvl="0" indent="0" algn="l" rtl="0">
              <a:spcBef>
                <a:spcPts val="1600"/>
              </a:spcBef>
              <a:spcAft>
                <a:spcPts val="0"/>
              </a:spcAft>
              <a:buNone/>
            </a:pPr>
            <a:endParaRPr>
              <a:latin typeface="Oswald"/>
              <a:ea typeface="Oswald"/>
              <a:cs typeface="Oswald"/>
              <a:sym typeface="Oswald"/>
            </a:endParaRPr>
          </a:p>
          <a:p>
            <a:pPr marL="0" lvl="0" indent="0" algn="l" rtl="0">
              <a:spcBef>
                <a:spcPts val="1600"/>
              </a:spcBef>
              <a:spcAft>
                <a:spcPts val="1600"/>
              </a:spcAft>
              <a:buNone/>
            </a:pPr>
            <a:endParaRPr>
              <a:latin typeface="Oswald"/>
              <a:ea typeface="Oswald"/>
              <a:cs typeface="Oswald"/>
              <a:sym typeface="Oswald"/>
            </a:endParaRPr>
          </a:p>
        </p:txBody>
      </p:sp>
      <p:pic>
        <p:nvPicPr>
          <p:cNvPr id="263" name="Google Shape;263;p22"/>
          <p:cNvPicPr preferRelativeResize="0"/>
          <p:nvPr/>
        </p:nvPicPr>
        <p:blipFill>
          <a:blip r:embed="rId3">
            <a:alphaModFix/>
          </a:blip>
          <a:stretch>
            <a:fillRect/>
          </a:stretch>
        </p:blipFill>
        <p:spPr>
          <a:xfrm>
            <a:off x="124771" y="4285874"/>
            <a:ext cx="222350" cy="269272"/>
          </a:xfrm>
          <a:prstGeom prst="rect">
            <a:avLst/>
          </a:prstGeom>
          <a:noFill/>
          <a:ln>
            <a:noFill/>
          </a:ln>
        </p:spPr>
      </p:pic>
      <p:pic>
        <p:nvPicPr>
          <p:cNvPr id="264" name="Google Shape;264;p22"/>
          <p:cNvPicPr preferRelativeResize="0"/>
          <p:nvPr/>
        </p:nvPicPr>
        <p:blipFill>
          <a:blip r:embed="rId4">
            <a:alphaModFix/>
          </a:blip>
          <a:stretch>
            <a:fillRect/>
          </a:stretch>
        </p:blipFill>
        <p:spPr>
          <a:xfrm>
            <a:off x="2593592" y="4235475"/>
            <a:ext cx="548613" cy="387900"/>
          </a:xfrm>
          <a:prstGeom prst="rect">
            <a:avLst/>
          </a:prstGeom>
          <a:noFill/>
          <a:ln>
            <a:noFill/>
          </a:ln>
        </p:spPr>
      </p:pic>
      <p:pic>
        <p:nvPicPr>
          <p:cNvPr id="265" name="Google Shape;265;p22"/>
          <p:cNvPicPr preferRelativeResize="0"/>
          <p:nvPr/>
        </p:nvPicPr>
        <p:blipFill>
          <a:blip r:embed="rId5">
            <a:alphaModFix/>
          </a:blip>
          <a:stretch>
            <a:fillRect/>
          </a:stretch>
        </p:blipFill>
        <p:spPr>
          <a:xfrm>
            <a:off x="968200" y="1340025"/>
            <a:ext cx="222350" cy="254125"/>
          </a:xfrm>
          <a:prstGeom prst="rect">
            <a:avLst/>
          </a:prstGeom>
          <a:noFill/>
          <a:ln>
            <a:noFill/>
          </a:ln>
        </p:spPr>
      </p:pic>
      <p:pic>
        <p:nvPicPr>
          <p:cNvPr id="266" name="Google Shape;266;p22"/>
          <p:cNvPicPr preferRelativeResize="0"/>
          <p:nvPr/>
        </p:nvPicPr>
        <p:blipFill>
          <a:blip r:embed="rId6">
            <a:alphaModFix/>
          </a:blip>
          <a:stretch>
            <a:fillRect/>
          </a:stretch>
        </p:blipFill>
        <p:spPr>
          <a:xfrm>
            <a:off x="4572000" y="1342129"/>
            <a:ext cx="157800" cy="229522"/>
          </a:xfrm>
          <a:prstGeom prst="rect">
            <a:avLst/>
          </a:prstGeom>
          <a:noFill/>
          <a:ln>
            <a:noFill/>
          </a:ln>
        </p:spPr>
      </p:pic>
      <p:sp>
        <p:nvSpPr>
          <p:cNvPr id="267" name="Google Shape;267;p22"/>
          <p:cNvSpPr txBox="1">
            <a:spLocks noGrp="1"/>
          </p:cNvSpPr>
          <p:nvPr>
            <p:ph type="body" idx="2"/>
          </p:nvPr>
        </p:nvSpPr>
        <p:spPr>
          <a:xfrm>
            <a:off x="4783650" y="3337750"/>
            <a:ext cx="3999900" cy="1100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a:latin typeface="Oswald"/>
                <a:ea typeface="Oswald"/>
                <a:cs typeface="Oswald"/>
                <a:sym typeface="Oswald"/>
              </a:rPr>
              <a:t>Conclusion</a:t>
            </a:r>
            <a:endParaRPr>
              <a:latin typeface="Oswald"/>
              <a:ea typeface="Oswald"/>
              <a:cs typeface="Oswald"/>
              <a:sym typeface="Oswald"/>
            </a:endParaRPr>
          </a:p>
          <a:p>
            <a:pPr marL="0" lvl="0" indent="0" algn="l" rtl="0">
              <a:spcBef>
                <a:spcPts val="1600"/>
              </a:spcBef>
              <a:spcAft>
                <a:spcPts val="0"/>
              </a:spcAft>
              <a:buNone/>
            </a:pPr>
            <a:r>
              <a:rPr lang="de">
                <a:latin typeface="Oswald"/>
                <a:ea typeface="Oswald"/>
                <a:cs typeface="Oswald"/>
                <a:sym typeface="Oswald"/>
              </a:rPr>
              <a:t>OSS Projects and Companies are </a:t>
            </a:r>
            <a:r>
              <a:rPr lang="de" b="1">
                <a:latin typeface="Oswald"/>
                <a:ea typeface="Oswald"/>
                <a:cs typeface="Oswald"/>
                <a:sym typeface="Oswald"/>
              </a:rPr>
              <a:t>closer entangled</a:t>
            </a:r>
            <a:r>
              <a:rPr lang="de">
                <a:latin typeface="Oswald"/>
                <a:ea typeface="Oswald"/>
                <a:cs typeface="Oswald"/>
                <a:sym typeface="Oswald"/>
              </a:rPr>
              <a:t> than initially anticipated.</a:t>
            </a:r>
            <a:endParaRPr>
              <a:latin typeface="Oswald"/>
              <a:ea typeface="Oswald"/>
              <a:cs typeface="Oswald"/>
              <a:sym typeface="Oswald"/>
            </a:endParaRPr>
          </a:p>
          <a:p>
            <a:pPr marL="0" lvl="0" indent="0" algn="l" rtl="0">
              <a:spcBef>
                <a:spcPts val="1600"/>
              </a:spcBef>
              <a:spcAft>
                <a:spcPts val="0"/>
              </a:spcAft>
              <a:buNone/>
            </a:pPr>
            <a:endParaRPr>
              <a:latin typeface="Oswald"/>
              <a:ea typeface="Oswald"/>
              <a:cs typeface="Oswald"/>
              <a:sym typeface="Oswald"/>
            </a:endParaRPr>
          </a:p>
          <a:p>
            <a:pPr marL="0" lvl="0" indent="0" algn="l" rtl="0">
              <a:spcBef>
                <a:spcPts val="1600"/>
              </a:spcBef>
              <a:spcAft>
                <a:spcPts val="0"/>
              </a:spcAft>
              <a:buNone/>
            </a:pPr>
            <a:endParaRPr>
              <a:latin typeface="Oswald"/>
              <a:ea typeface="Oswald"/>
              <a:cs typeface="Oswald"/>
              <a:sym typeface="Oswald"/>
            </a:endParaRPr>
          </a:p>
          <a:p>
            <a:pPr marL="0" lvl="0" indent="0" algn="l" rtl="0">
              <a:spcBef>
                <a:spcPts val="1600"/>
              </a:spcBef>
              <a:spcAft>
                <a:spcPts val="0"/>
              </a:spcAft>
              <a:buNone/>
            </a:pPr>
            <a:endParaRPr>
              <a:latin typeface="Oswald"/>
              <a:ea typeface="Oswald"/>
              <a:cs typeface="Oswald"/>
              <a:sym typeface="Oswald"/>
            </a:endParaRPr>
          </a:p>
          <a:p>
            <a:pPr marL="0" lvl="0" indent="0" algn="l" rtl="0">
              <a:spcBef>
                <a:spcPts val="1600"/>
              </a:spcBef>
              <a:spcAft>
                <a:spcPts val="1600"/>
              </a:spcAft>
              <a:buNone/>
            </a:pPr>
            <a:endParaRPr>
              <a:latin typeface="Oswald"/>
              <a:ea typeface="Oswald"/>
              <a:cs typeface="Oswald"/>
              <a:sym typeface="Oswald"/>
            </a:endParaRPr>
          </a:p>
        </p:txBody>
      </p:sp>
      <p:pic>
        <p:nvPicPr>
          <p:cNvPr id="268" name="Google Shape;268;p22"/>
          <p:cNvPicPr preferRelativeResize="0"/>
          <p:nvPr/>
        </p:nvPicPr>
        <p:blipFill>
          <a:blip r:embed="rId7">
            <a:alphaModFix/>
          </a:blip>
          <a:stretch>
            <a:fillRect/>
          </a:stretch>
        </p:blipFill>
        <p:spPr>
          <a:xfrm>
            <a:off x="4595225" y="3411900"/>
            <a:ext cx="222353" cy="229524"/>
          </a:xfrm>
          <a:prstGeom prst="rect">
            <a:avLst/>
          </a:prstGeom>
          <a:noFill/>
          <a:ln>
            <a:noFill/>
          </a:ln>
        </p:spPr>
      </p:pic>
      <p:sp>
        <p:nvSpPr>
          <p:cNvPr id="269" name="Google Shape;269;p22"/>
          <p:cNvSpPr txBox="1"/>
          <p:nvPr/>
        </p:nvSpPr>
        <p:spPr>
          <a:xfrm>
            <a:off x="-100" y="1779100"/>
            <a:ext cx="3999900" cy="2027700"/>
          </a:xfrm>
          <a:prstGeom prst="rect">
            <a:avLst/>
          </a:prstGeom>
          <a:noFill/>
          <a:ln>
            <a:noFill/>
          </a:ln>
        </p:spPr>
        <p:txBody>
          <a:bodyPr spcFirstLastPara="1" wrap="square" lIns="91425" tIns="91425" rIns="91425" bIns="91425" anchor="t" anchorCtr="0">
            <a:spAutoFit/>
          </a:bodyPr>
          <a:lstStyle/>
          <a:p>
            <a:pPr marL="457200" lvl="0" indent="-317500" algn="l" rtl="0">
              <a:lnSpc>
                <a:spcPct val="115000"/>
              </a:lnSpc>
              <a:spcBef>
                <a:spcPts val="0"/>
              </a:spcBef>
              <a:spcAft>
                <a:spcPts val="0"/>
              </a:spcAft>
              <a:buClr>
                <a:schemeClr val="dk2"/>
              </a:buClr>
              <a:buSzPts val="1400"/>
              <a:buFont typeface="Oswald"/>
              <a:buChar char="●"/>
            </a:pPr>
            <a:r>
              <a:rPr lang="de" b="1">
                <a:solidFill>
                  <a:schemeClr val="dk2"/>
                </a:solidFill>
                <a:latin typeface="Oswald"/>
                <a:ea typeface="Oswald"/>
                <a:cs typeface="Oswald"/>
                <a:sym typeface="Oswald"/>
              </a:rPr>
              <a:t>Business Opportunity</a:t>
            </a:r>
            <a:r>
              <a:rPr lang="de">
                <a:solidFill>
                  <a:schemeClr val="dk2"/>
                </a:solidFill>
                <a:latin typeface="Oswald"/>
                <a:ea typeface="Oswald"/>
                <a:cs typeface="Oswald"/>
                <a:sym typeface="Oswald"/>
              </a:rPr>
              <a:t> through offering related </a:t>
            </a:r>
            <a:r>
              <a:rPr lang="de" b="1">
                <a:solidFill>
                  <a:schemeClr val="dk2"/>
                </a:solidFill>
                <a:latin typeface="Oswald"/>
                <a:ea typeface="Oswald"/>
                <a:cs typeface="Oswald"/>
                <a:sym typeface="Oswald"/>
              </a:rPr>
              <a:t>products and services </a:t>
            </a:r>
            <a:r>
              <a:rPr lang="de">
                <a:solidFill>
                  <a:schemeClr val="dk2"/>
                </a:solidFill>
                <a:latin typeface="Oswald"/>
                <a:ea typeface="Oswald"/>
                <a:cs typeface="Oswald"/>
                <a:sym typeface="Oswald"/>
              </a:rPr>
              <a:t>or indirectly through SaaS</a:t>
            </a:r>
            <a:endParaRPr>
              <a:solidFill>
                <a:schemeClr val="dk2"/>
              </a:solidFill>
              <a:latin typeface="Oswald"/>
              <a:ea typeface="Oswald"/>
              <a:cs typeface="Oswald"/>
              <a:sym typeface="Oswald"/>
            </a:endParaRPr>
          </a:p>
          <a:p>
            <a:pPr marL="457200" lvl="0" indent="-317500" algn="l" rtl="0">
              <a:lnSpc>
                <a:spcPct val="115000"/>
              </a:lnSpc>
              <a:spcBef>
                <a:spcPts val="0"/>
              </a:spcBef>
              <a:spcAft>
                <a:spcPts val="0"/>
              </a:spcAft>
              <a:buClr>
                <a:schemeClr val="dk2"/>
              </a:buClr>
              <a:buSzPts val="1400"/>
              <a:buFont typeface="Oswald"/>
              <a:buChar char="●"/>
            </a:pPr>
            <a:r>
              <a:rPr lang="de" b="1">
                <a:solidFill>
                  <a:schemeClr val="dk2"/>
                </a:solidFill>
                <a:latin typeface="Oswald"/>
                <a:ea typeface="Oswald"/>
                <a:cs typeface="Oswald"/>
                <a:sym typeface="Oswald"/>
              </a:rPr>
              <a:t>Software Quality</a:t>
            </a:r>
            <a:r>
              <a:rPr lang="de">
                <a:solidFill>
                  <a:schemeClr val="dk2"/>
                </a:solidFill>
                <a:latin typeface="Oswald"/>
                <a:ea typeface="Oswald"/>
                <a:cs typeface="Oswald"/>
                <a:sym typeface="Oswald"/>
              </a:rPr>
              <a:t> through the sheer numbers of contributors.</a:t>
            </a:r>
            <a:endParaRPr>
              <a:solidFill>
                <a:schemeClr val="dk2"/>
              </a:solidFill>
              <a:latin typeface="Oswald"/>
              <a:ea typeface="Oswald"/>
              <a:cs typeface="Oswald"/>
              <a:sym typeface="Oswald"/>
            </a:endParaRPr>
          </a:p>
          <a:p>
            <a:pPr marL="457200" lvl="0" indent="0" algn="l" rtl="0">
              <a:spcBef>
                <a:spcPts val="1600"/>
              </a:spcBef>
              <a:spcAft>
                <a:spcPts val="0"/>
              </a:spcAft>
              <a:buNone/>
            </a:pPr>
            <a:endParaRPr>
              <a:latin typeface="Oswald"/>
              <a:ea typeface="Oswald"/>
              <a:cs typeface="Oswald"/>
              <a:sym typeface="Oswald"/>
            </a:endParaRPr>
          </a:p>
          <a:p>
            <a:pPr marL="457200" lvl="0" indent="0" algn="l" rtl="0">
              <a:spcBef>
                <a:spcPts val="0"/>
              </a:spcBef>
              <a:spcAft>
                <a:spcPts val="0"/>
              </a:spcAft>
              <a:buNone/>
            </a:pPr>
            <a:r>
              <a:rPr lang="de" b="1">
                <a:latin typeface="Oswald"/>
                <a:ea typeface="Oswald"/>
                <a:cs typeface="Oswald"/>
                <a:sym typeface="Oswald"/>
              </a:rPr>
              <a:t>BUT:</a:t>
            </a:r>
            <a:r>
              <a:rPr lang="de">
                <a:latin typeface="Oswald"/>
                <a:ea typeface="Oswald"/>
                <a:cs typeface="Oswald"/>
                <a:sym typeface="Oswald"/>
              </a:rPr>
              <a:t> Strong engagement is necessary to maintain the health OSS project </a:t>
            </a:r>
            <a:endParaRPr>
              <a:latin typeface="Oswald"/>
              <a:ea typeface="Oswald"/>
              <a:cs typeface="Oswald"/>
              <a:sym typeface="Oswald"/>
            </a:endParaRPr>
          </a:p>
        </p:txBody>
      </p:sp>
      <p:sp>
        <p:nvSpPr>
          <p:cNvPr id="270" name="Google Shape;270;p22"/>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271" name="Google Shape;271;p22"/>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CASE STUDIES</a:t>
            </a:r>
            <a:endParaRPr sz="1200">
              <a:solidFill>
                <a:srgbClr val="FFFFFF"/>
              </a:solidFill>
              <a:latin typeface="Oswald"/>
              <a:ea typeface="Oswald"/>
              <a:cs typeface="Oswald"/>
              <a:sym typeface="Oswald"/>
            </a:endParaRPr>
          </a:p>
        </p:txBody>
      </p:sp>
      <p:sp>
        <p:nvSpPr>
          <p:cNvPr id="272" name="Google Shape;272;p22"/>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MOTIVATION</a:t>
            </a:r>
            <a:endParaRPr sz="1200">
              <a:solidFill>
                <a:srgbClr val="FFFFFF"/>
              </a:solidFill>
              <a:latin typeface="Oswald"/>
              <a:ea typeface="Oswald"/>
              <a:cs typeface="Oswald"/>
              <a:sym typeface="Oswald"/>
            </a:endParaRPr>
          </a:p>
        </p:txBody>
      </p:sp>
      <p:sp>
        <p:nvSpPr>
          <p:cNvPr id="273" name="Google Shape;273;p22"/>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METHOD</a:t>
            </a:r>
            <a:endParaRPr sz="1200">
              <a:solidFill>
                <a:srgbClr val="FFFFFF"/>
              </a:solidFill>
              <a:latin typeface="Oswald"/>
              <a:ea typeface="Oswald"/>
              <a:cs typeface="Oswald"/>
              <a:sym typeface="Oswald"/>
            </a:endParaRPr>
          </a:p>
        </p:txBody>
      </p:sp>
      <p:sp>
        <p:nvSpPr>
          <p:cNvPr id="274" name="Google Shape;274;p22"/>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LITERATURE REVIEW</a:t>
            </a:r>
            <a:endParaRPr sz="1200">
              <a:solidFill>
                <a:srgbClr val="FFFFFF"/>
              </a:solidFill>
              <a:latin typeface="Oswald"/>
              <a:ea typeface="Oswald"/>
              <a:cs typeface="Oswald"/>
              <a:sym typeface="Oswald"/>
            </a:endParaRPr>
          </a:p>
        </p:txBody>
      </p:sp>
      <p:sp>
        <p:nvSpPr>
          <p:cNvPr id="275" name="Google Shape;275;p22"/>
          <p:cNvSpPr/>
          <p:nvPr/>
        </p:nvSpPr>
        <p:spPr>
          <a:xfrm>
            <a:off x="7127933" y="97055"/>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RESULTS</a:t>
            </a:r>
            <a:endParaRPr sz="1200">
              <a:solidFill>
                <a:srgbClr val="FFFFFF"/>
              </a:solidFill>
              <a:latin typeface="Oswald"/>
              <a:ea typeface="Oswald"/>
              <a:cs typeface="Oswald"/>
              <a:sym typeface="Oswald"/>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Shape 290"/>
        <p:cNvGrpSpPr/>
        <p:nvPr/>
      </p:nvGrpSpPr>
      <p:grpSpPr>
        <a:xfrm>
          <a:off x="0" y="0"/>
          <a:ext cx="0" cy="0"/>
          <a:chOff x="0" y="0"/>
          <a:chExt cx="0" cy="0"/>
        </a:xfrm>
      </p:grpSpPr>
      <p:sp>
        <p:nvSpPr>
          <p:cNvPr id="291" name="Google Shape;291;p24"/>
          <p:cNvSpPr txBox="1">
            <a:spLocks noGrp="1"/>
          </p:cNvSpPr>
          <p:nvPr>
            <p:ph type="title"/>
          </p:nvPr>
        </p:nvSpPr>
        <p:spPr>
          <a:xfrm>
            <a:off x="311700" y="4735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a:latin typeface="Oswald"/>
                <a:ea typeface="Oswald"/>
                <a:cs typeface="Oswald"/>
                <a:sym typeface="Oswald"/>
              </a:rPr>
              <a:t>Source</a:t>
            </a:r>
            <a:endParaRPr>
              <a:latin typeface="Oswald"/>
              <a:ea typeface="Oswald"/>
              <a:cs typeface="Oswald"/>
              <a:sym typeface="Oswald"/>
            </a:endParaRPr>
          </a:p>
        </p:txBody>
      </p:sp>
      <p:sp>
        <p:nvSpPr>
          <p:cNvPr id="292" name="Google Shape;292;p24"/>
          <p:cNvSpPr txBox="1">
            <a:spLocks noGrp="1"/>
          </p:cNvSpPr>
          <p:nvPr>
            <p:ph type="body" idx="1"/>
          </p:nvPr>
        </p:nvSpPr>
        <p:spPr>
          <a:xfrm>
            <a:off x="271200" y="1166900"/>
            <a:ext cx="8648700" cy="3402300"/>
          </a:xfrm>
          <a:prstGeom prst="rect">
            <a:avLst/>
          </a:prstGeom>
        </p:spPr>
        <p:txBody>
          <a:bodyPr spcFirstLastPara="1" wrap="square" lIns="91425" tIns="91425" rIns="91425" bIns="91425" anchor="t" anchorCtr="0">
            <a:noAutofit/>
          </a:bodyPr>
          <a:lstStyle/>
          <a:p>
            <a:pPr marL="0" lvl="0" indent="0" algn="l" rtl="0">
              <a:lnSpc>
                <a:spcPct val="150000"/>
              </a:lnSpc>
              <a:spcBef>
                <a:spcPts val="1600"/>
              </a:spcBef>
              <a:spcAft>
                <a:spcPts val="0"/>
              </a:spcAft>
              <a:buNone/>
            </a:pPr>
            <a:r>
              <a:rPr lang="de" sz="1200" dirty="0">
                <a:solidFill>
                  <a:srgbClr val="000000"/>
                </a:solidFill>
                <a:latin typeface="Arial"/>
                <a:ea typeface="Arial"/>
                <a:cs typeface="Arial"/>
                <a:sym typeface="Arial"/>
              </a:rPr>
              <a:t>Facebook. (2020). Open Source </a:t>
            </a:r>
            <a:r>
              <a:rPr lang="de" sz="1200" dirty="0" err="1">
                <a:solidFill>
                  <a:srgbClr val="000000"/>
                </a:solidFill>
                <a:latin typeface="Arial"/>
                <a:ea typeface="Arial"/>
                <a:cs typeface="Arial"/>
                <a:sym typeface="Arial"/>
              </a:rPr>
              <a:t>projects</a:t>
            </a:r>
            <a:r>
              <a:rPr lang="de" sz="1200" dirty="0">
                <a:solidFill>
                  <a:srgbClr val="000000"/>
                </a:solidFill>
                <a:latin typeface="Arial"/>
                <a:ea typeface="Arial"/>
                <a:cs typeface="Arial"/>
                <a:sym typeface="Arial"/>
              </a:rPr>
              <a:t> </a:t>
            </a:r>
            <a:r>
              <a:rPr lang="de" sz="1200" dirty="0" err="1">
                <a:solidFill>
                  <a:srgbClr val="000000"/>
                </a:solidFill>
                <a:latin typeface="Arial"/>
                <a:ea typeface="Arial"/>
                <a:cs typeface="Arial"/>
                <a:sym typeface="Arial"/>
              </a:rPr>
              <a:t>by</a:t>
            </a:r>
            <a:r>
              <a:rPr lang="de" sz="1200" dirty="0">
                <a:solidFill>
                  <a:srgbClr val="000000"/>
                </a:solidFill>
                <a:latin typeface="Arial"/>
                <a:ea typeface="Arial"/>
                <a:cs typeface="Arial"/>
                <a:sym typeface="Arial"/>
              </a:rPr>
              <a:t> Facebook. </a:t>
            </a:r>
            <a:r>
              <a:rPr lang="de" sz="1200" i="1" dirty="0">
                <a:solidFill>
                  <a:srgbClr val="000000"/>
                </a:solidFill>
                <a:latin typeface="Arial"/>
                <a:ea typeface="Arial"/>
                <a:cs typeface="Arial"/>
                <a:sym typeface="Arial"/>
              </a:rPr>
              <a:t>Facebook Open Source</a:t>
            </a:r>
            <a:r>
              <a:rPr lang="de" sz="1200" dirty="0">
                <a:solidFill>
                  <a:srgbClr val="000000"/>
                </a:solidFill>
                <a:latin typeface="Arial"/>
                <a:ea typeface="Arial"/>
                <a:cs typeface="Arial"/>
                <a:sym typeface="Arial"/>
              </a:rPr>
              <a:t>. </a:t>
            </a:r>
            <a:r>
              <a:rPr lang="de" sz="1200" u="sng" dirty="0">
                <a:solidFill>
                  <a:srgbClr val="000000"/>
                </a:solidFill>
                <a:latin typeface="Arial"/>
                <a:ea typeface="Arial"/>
                <a:cs typeface="Arial"/>
                <a:sym typeface="Arial"/>
                <a:hlinkClick r:id="rId3">
                  <a:extLst>
                    <a:ext uri="{A12FA001-AC4F-418D-AE19-62706E023703}">
                      <ahyp:hlinkClr xmlns:ahyp="http://schemas.microsoft.com/office/drawing/2018/hyperlinkcolor" val="tx"/>
                    </a:ext>
                  </a:extLst>
                </a:hlinkClick>
              </a:rPr>
              <a:t>https://opensource.facebook.com/projects</a:t>
            </a:r>
            <a:br>
              <a:rPr lang="de" sz="1200" dirty="0">
                <a:solidFill>
                  <a:srgbClr val="000000"/>
                </a:solidFill>
                <a:latin typeface="Arial"/>
                <a:ea typeface="Arial"/>
                <a:cs typeface="Arial"/>
                <a:sym typeface="Arial"/>
              </a:rPr>
            </a:br>
            <a:r>
              <a:rPr lang="de" sz="1200" u="sng" dirty="0">
                <a:solidFill>
                  <a:srgbClr val="000000"/>
                </a:solidFill>
                <a:latin typeface="Arial"/>
                <a:ea typeface="Arial"/>
                <a:cs typeface="Arial"/>
                <a:sym typeface="Arial"/>
                <a:hlinkClick r:id="rId4">
                  <a:extLst>
                    <a:ext uri="{A12FA001-AC4F-418D-AE19-62706E023703}">
                      <ahyp:hlinkClr xmlns:ahyp="http://schemas.microsoft.com/office/drawing/2018/hyperlinkcolor" val="tx"/>
                    </a:ext>
                  </a:extLst>
                </a:hlinkClick>
              </a:rPr>
              <a:t>https://en.wikipedia.org/wiki/PyTorch</a:t>
            </a:r>
            <a:endParaRPr sz="1200" dirty="0">
              <a:solidFill>
                <a:srgbClr val="000000"/>
              </a:solidFill>
              <a:latin typeface="Arial"/>
              <a:ea typeface="Arial"/>
              <a:cs typeface="Arial"/>
              <a:sym typeface="Arial"/>
            </a:endParaRPr>
          </a:p>
          <a:p>
            <a:pPr marL="0" lvl="0" indent="0" algn="l" rtl="0">
              <a:lnSpc>
                <a:spcPct val="150000"/>
              </a:lnSpc>
              <a:spcBef>
                <a:spcPts val="1600"/>
              </a:spcBef>
              <a:spcAft>
                <a:spcPts val="0"/>
              </a:spcAft>
              <a:buNone/>
            </a:pPr>
            <a:r>
              <a:rPr lang="de" sz="1200" dirty="0">
                <a:solidFill>
                  <a:srgbClr val="000000"/>
                </a:solidFill>
                <a:latin typeface="Arial"/>
                <a:ea typeface="Arial"/>
                <a:cs typeface="Arial"/>
                <a:sym typeface="Arial"/>
              </a:rPr>
              <a:t>Zhou, M., </a:t>
            </a:r>
            <a:r>
              <a:rPr lang="de" sz="1200" dirty="0" err="1">
                <a:solidFill>
                  <a:srgbClr val="000000"/>
                </a:solidFill>
                <a:latin typeface="Arial"/>
                <a:ea typeface="Arial"/>
                <a:cs typeface="Arial"/>
                <a:sym typeface="Arial"/>
              </a:rPr>
              <a:t>Mockus</a:t>
            </a:r>
            <a:r>
              <a:rPr lang="de" sz="1200" dirty="0">
                <a:solidFill>
                  <a:srgbClr val="000000"/>
                </a:solidFill>
                <a:latin typeface="Arial"/>
                <a:ea typeface="Arial"/>
                <a:cs typeface="Arial"/>
                <a:sym typeface="Arial"/>
              </a:rPr>
              <a:t>, A., Ma, X., Zhang, L., &amp; Mei, H. (2016). </a:t>
            </a:r>
            <a:r>
              <a:rPr lang="de" sz="1200" dirty="0" err="1">
                <a:solidFill>
                  <a:srgbClr val="000000"/>
                </a:solidFill>
                <a:latin typeface="Arial"/>
                <a:ea typeface="Arial"/>
                <a:cs typeface="Arial"/>
                <a:sym typeface="Arial"/>
              </a:rPr>
              <a:t>Inflow</a:t>
            </a:r>
            <a:r>
              <a:rPr lang="de" sz="1200" dirty="0">
                <a:solidFill>
                  <a:srgbClr val="000000"/>
                </a:solidFill>
                <a:latin typeface="Arial"/>
                <a:ea typeface="Arial"/>
                <a:cs typeface="Arial"/>
                <a:sym typeface="Arial"/>
              </a:rPr>
              <a:t> </a:t>
            </a:r>
            <a:r>
              <a:rPr lang="de" sz="1200" dirty="0" err="1">
                <a:solidFill>
                  <a:srgbClr val="000000"/>
                </a:solidFill>
                <a:latin typeface="Arial"/>
                <a:ea typeface="Arial"/>
                <a:cs typeface="Arial"/>
                <a:sym typeface="Arial"/>
              </a:rPr>
              <a:t>and</a:t>
            </a:r>
            <a:r>
              <a:rPr lang="de" sz="1200" dirty="0">
                <a:solidFill>
                  <a:srgbClr val="000000"/>
                </a:solidFill>
                <a:latin typeface="Arial"/>
                <a:ea typeface="Arial"/>
                <a:cs typeface="Arial"/>
                <a:sym typeface="Arial"/>
              </a:rPr>
              <a:t> Retention in OSS Communities </a:t>
            </a:r>
            <a:r>
              <a:rPr lang="de" sz="1200" dirty="0" err="1">
                <a:solidFill>
                  <a:srgbClr val="000000"/>
                </a:solidFill>
                <a:latin typeface="Arial"/>
                <a:ea typeface="Arial"/>
                <a:cs typeface="Arial"/>
                <a:sym typeface="Arial"/>
              </a:rPr>
              <a:t>with</a:t>
            </a:r>
            <a:r>
              <a:rPr lang="de" sz="1200" dirty="0">
                <a:solidFill>
                  <a:srgbClr val="000000"/>
                </a:solidFill>
                <a:latin typeface="Arial"/>
                <a:ea typeface="Arial"/>
                <a:cs typeface="Arial"/>
                <a:sym typeface="Arial"/>
              </a:rPr>
              <a:t> Commercial Involvement: A Case Study of </a:t>
            </a:r>
            <a:r>
              <a:rPr lang="de" sz="1200" dirty="0" err="1">
                <a:solidFill>
                  <a:srgbClr val="000000"/>
                </a:solidFill>
                <a:latin typeface="Arial"/>
                <a:ea typeface="Arial"/>
                <a:cs typeface="Arial"/>
                <a:sym typeface="Arial"/>
              </a:rPr>
              <a:t>Three</a:t>
            </a:r>
            <a:r>
              <a:rPr lang="de" sz="1200" dirty="0">
                <a:solidFill>
                  <a:srgbClr val="000000"/>
                </a:solidFill>
                <a:latin typeface="Arial"/>
                <a:ea typeface="Arial"/>
                <a:cs typeface="Arial"/>
                <a:sym typeface="Arial"/>
              </a:rPr>
              <a:t> Hybrid Projects. </a:t>
            </a:r>
            <a:r>
              <a:rPr lang="de" sz="1200" i="1" dirty="0">
                <a:solidFill>
                  <a:srgbClr val="000000"/>
                </a:solidFill>
                <a:latin typeface="Arial"/>
                <a:ea typeface="Arial"/>
                <a:cs typeface="Arial"/>
                <a:sym typeface="Arial"/>
              </a:rPr>
              <a:t>ACM Transactions on Software Engineering </a:t>
            </a:r>
            <a:r>
              <a:rPr lang="de" sz="1200" i="1" dirty="0" err="1">
                <a:solidFill>
                  <a:srgbClr val="000000"/>
                </a:solidFill>
                <a:latin typeface="Arial"/>
                <a:ea typeface="Arial"/>
                <a:cs typeface="Arial"/>
                <a:sym typeface="Arial"/>
              </a:rPr>
              <a:t>and</a:t>
            </a:r>
            <a:r>
              <a:rPr lang="de" sz="1200" i="1" dirty="0">
                <a:solidFill>
                  <a:srgbClr val="000000"/>
                </a:solidFill>
                <a:latin typeface="Arial"/>
                <a:ea typeface="Arial"/>
                <a:cs typeface="Arial"/>
                <a:sym typeface="Arial"/>
              </a:rPr>
              <a:t> </a:t>
            </a:r>
            <a:r>
              <a:rPr lang="de" sz="1200" i="1" dirty="0" err="1">
                <a:solidFill>
                  <a:srgbClr val="000000"/>
                </a:solidFill>
                <a:latin typeface="Arial"/>
                <a:ea typeface="Arial"/>
                <a:cs typeface="Arial"/>
                <a:sym typeface="Arial"/>
              </a:rPr>
              <a:t>Methodology</a:t>
            </a:r>
            <a:r>
              <a:rPr lang="de" sz="1200" dirty="0">
                <a:solidFill>
                  <a:srgbClr val="000000"/>
                </a:solidFill>
                <a:latin typeface="Arial"/>
                <a:ea typeface="Arial"/>
                <a:cs typeface="Arial"/>
                <a:sym typeface="Arial"/>
              </a:rPr>
              <a:t>, </a:t>
            </a:r>
            <a:r>
              <a:rPr lang="de" sz="1200" i="1" dirty="0">
                <a:solidFill>
                  <a:srgbClr val="000000"/>
                </a:solidFill>
                <a:latin typeface="Arial"/>
                <a:ea typeface="Arial"/>
                <a:cs typeface="Arial"/>
                <a:sym typeface="Arial"/>
              </a:rPr>
              <a:t>25</a:t>
            </a:r>
            <a:r>
              <a:rPr lang="de" sz="1200" dirty="0">
                <a:solidFill>
                  <a:srgbClr val="000000"/>
                </a:solidFill>
                <a:latin typeface="Arial"/>
                <a:ea typeface="Arial"/>
                <a:cs typeface="Arial"/>
                <a:sym typeface="Arial"/>
              </a:rPr>
              <a:t>(2), 1–29. https://</a:t>
            </a:r>
            <a:r>
              <a:rPr lang="de" sz="1200" dirty="0" err="1">
                <a:solidFill>
                  <a:srgbClr val="000000"/>
                </a:solidFill>
                <a:latin typeface="Arial"/>
                <a:ea typeface="Arial"/>
                <a:cs typeface="Arial"/>
                <a:sym typeface="Arial"/>
              </a:rPr>
              <a:t>doi.org</a:t>
            </a:r>
            <a:r>
              <a:rPr lang="de" sz="1200" dirty="0">
                <a:solidFill>
                  <a:srgbClr val="000000"/>
                </a:solidFill>
                <a:latin typeface="Arial"/>
                <a:ea typeface="Arial"/>
                <a:cs typeface="Arial"/>
                <a:sym typeface="Arial"/>
              </a:rPr>
              <a:t>/10.1145/2876443</a:t>
            </a:r>
            <a:endParaRPr sz="1200" b="1" dirty="0">
              <a:solidFill>
                <a:srgbClr val="000000"/>
              </a:solidFill>
              <a:latin typeface="Arial"/>
              <a:ea typeface="Arial"/>
              <a:cs typeface="Arial"/>
              <a:sym typeface="Arial"/>
            </a:endParaRPr>
          </a:p>
          <a:p>
            <a:pPr marL="0" lvl="0" indent="0" algn="l" rtl="0">
              <a:lnSpc>
                <a:spcPct val="150000"/>
              </a:lnSpc>
              <a:spcBef>
                <a:spcPts val="1600"/>
              </a:spcBef>
              <a:spcAft>
                <a:spcPts val="0"/>
              </a:spcAft>
              <a:buNone/>
            </a:pPr>
            <a:r>
              <a:rPr lang="de" sz="1800" dirty="0">
                <a:solidFill>
                  <a:schemeClr val="dk1"/>
                </a:solidFill>
                <a:latin typeface="Oswald"/>
                <a:ea typeface="Oswald"/>
                <a:cs typeface="Oswald"/>
                <a:sym typeface="Oswald"/>
              </a:rPr>
              <a:t>Weblinks</a:t>
            </a:r>
            <a:endParaRPr sz="1800" dirty="0">
              <a:solidFill>
                <a:schemeClr val="dk1"/>
              </a:solidFill>
              <a:latin typeface="Oswald"/>
              <a:ea typeface="Oswald"/>
              <a:cs typeface="Oswald"/>
              <a:sym typeface="Oswald"/>
            </a:endParaRPr>
          </a:p>
          <a:p>
            <a:pPr marL="0" lvl="0" indent="0" algn="l" rtl="0">
              <a:lnSpc>
                <a:spcPct val="150000"/>
              </a:lnSpc>
              <a:spcBef>
                <a:spcPts val="1600"/>
              </a:spcBef>
              <a:spcAft>
                <a:spcPts val="0"/>
              </a:spcAft>
              <a:buNone/>
            </a:pPr>
            <a:r>
              <a:rPr lang="de" sz="1200" dirty="0">
                <a:solidFill>
                  <a:srgbClr val="000000"/>
                </a:solidFill>
                <a:uFill>
                  <a:noFill/>
                </a:uFill>
                <a:latin typeface="Arial"/>
                <a:ea typeface="Arial"/>
                <a:cs typeface="Arial"/>
                <a:sym typeface="Arial"/>
                <a:hlinkClick r:id="rId5">
                  <a:extLst>
                    <a:ext uri="{A12FA001-AC4F-418D-AE19-62706E023703}">
                      <ahyp:hlinkClr xmlns:ahyp="http://schemas.microsoft.com/office/drawing/2018/hyperlinkcolor" val="tx"/>
                    </a:ext>
                  </a:extLst>
                </a:hlinkClick>
              </a:rPr>
              <a:t>https://engineering.fb.com/2020/01/13/open-source/open-source-2019/</a:t>
            </a:r>
            <a:endParaRPr sz="1200" dirty="0">
              <a:solidFill>
                <a:srgbClr val="000000"/>
              </a:solidFill>
              <a:latin typeface="Arial"/>
              <a:ea typeface="Arial"/>
              <a:cs typeface="Arial"/>
              <a:sym typeface="Arial"/>
            </a:endParaRPr>
          </a:p>
          <a:p>
            <a:pPr marL="0" lvl="0" indent="0" algn="l" rtl="0">
              <a:lnSpc>
                <a:spcPct val="150000"/>
              </a:lnSpc>
              <a:spcBef>
                <a:spcPts val="0"/>
              </a:spcBef>
              <a:spcAft>
                <a:spcPts val="0"/>
              </a:spcAft>
              <a:buNone/>
            </a:pPr>
            <a:r>
              <a:rPr lang="de" sz="1200" dirty="0">
                <a:solidFill>
                  <a:srgbClr val="000000"/>
                </a:solidFill>
                <a:uFill>
                  <a:noFill/>
                </a:uFill>
                <a:latin typeface="Arial"/>
                <a:ea typeface="Arial"/>
                <a:cs typeface="Arial"/>
                <a:sym typeface="Arial"/>
                <a:hlinkClick r:id="rId6">
                  <a:extLst>
                    <a:ext uri="{A12FA001-AC4F-418D-AE19-62706E023703}">
                      <ahyp:hlinkClr xmlns:ahyp="http://schemas.microsoft.com/office/drawing/2018/hyperlinkcolor" val="tx"/>
                    </a:ext>
                  </a:extLst>
                </a:hlinkClick>
              </a:rPr>
              <a:t>https://www.statista.com/statistics/270805/projected-revenue-of-open-source-software-since-2008/</a:t>
            </a:r>
            <a:endParaRPr sz="1200" dirty="0">
              <a:solidFill>
                <a:srgbClr val="000000"/>
              </a:solidFill>
              <a:latin typeface="Arial"/>
              <a:ea typeface="Arial"/>
              <a:cs typeface="Arial"/>
              <a:sym typeface="Arial"/>
            </a:endParaRPr>
          </a:p>
          <a:p>
            <a:pPr marL="0" lvl="0" indent="0" algn="l" rtl="0">
              <a:lnSpc>
                <a:spcPct val="150000"/>
              </a:lnSpc>
              <a:spcBef>
                <a:spcPts val="0"/>
              </a:spcBef>
              <a:spcAft>
                <a:spcPts val="0"/>
              </a:spcAft>
              <a:buNone/>
            </a:pPr>
            <a:r>
              <a:rPr lang="de" sz="1200" dirty="0">
                <a:solidFill>
                  <a:srgbClr val="000000"/>
                </a:solidFill>
                <a:uFill>
                  <a:noFill/>
                </a:uFill>
                <a:latin typeface="Arial"/>
                <a:ea typeface="Arial"/>
                <a:cs typeface="Arial"/>
                <a:sym typeface="Arial"/>
                <a:hlinkClick r:id="rId7">
                  <a:extLst>
                    <a:ext uri="{A12FA001-AC4F-418D-AE19-62706E023703}">
                      <ahyp:hlinkClr xmlns:ahyp="http://schemas.microsoft.com/office/drawing/2018/hyperlinkcolor" val="tx"/>
                    </a:ext>
                  </a:extLst>
                </a:hlinkClick>
              </a:rPr>
              <a:t>https://www.cbinsights.com/research/report/future-open-source/</a:t>
            </a:r>
            <a:endParaRPr sz="1200" dirty="0">
              <a:solidFill>
                <a:srgbClr val="000000"/>
              </a:solidFill>
              <a:latin typeface="Arial"/>
              <a:ea typeface="Arial"/>
              <a:cs typeface="Arial"/>
              <a:sym typeface="Arial"/>
            </a:endParaRPr>
          </a:p>
          <a:p>
            <a:pPr marL="0" lvl="0" indent="0" algn="l" rtl="0">
              <a:spcBef>
                <a:spcPts val="1600"/>
              </a:spcBef>
              <a:spcAft>
                <a:spcPts val="0"/>
              </a:spcAft>
              <a:buNone/>
            </a:pPr>
            <a:endParaRPr sz="1700" dirty="0">
              <a:solidFill>
                <a:schemeClr val="dk1"/>
              </a:solidFill>
              <a:latin typeface="Oswald"/>
              <a:ea typeface="Oswald"/>
              <a:cs typeface="Oswald"/>
              <a:sym typeface="Oswald"/>
            </a:endParaRPr>
          </a:p>
          <a:p>
            <a:pPr marL="0" lvl="0" indent="0" algn="l" rtl="0">
              <a:spcBef>
                <a:spcPts val="1600"/>
              </a:spcBef>
              <a:spcAft>
                <a:spcPts val="1600"/>
              </a:spcAft>
              <a:buNone/>
            </a:pPr>
            <a:endParaRPr dirty="0">
              <a:latin typeface="Oswald"/>
              <a:ea typeface="Oswald"/>
              <a:cs typeface="Oswald"/>
              <a:sym typeface="Oswald"/>
            </a:endParaRPr>
          </a:p>
        </p:txBody>
      </p:sp>
      <p:sp>
        <p:nvSpPr>
          <p:cNvPr id="293" name="Google Shape;293;p24"/>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294" name="Google Shape;294;p24"/>
          <p:cNvSpPr/>
          <p:nvPr/>
        </p:nvSpPr>
        <p:spPr>
          <a:xfrm>
            <a:off x="6660591" y="97080"/>
            <a:ext cx="21165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RESULTS</a:t>
            </a:r>
            <a:endParaRPr sz="1200">
              <a:solidFill>
                <a:srgbClr val="FFFFFF"/>
              </a:solidFill>
              <a:latin typeface="Oswald"/>
              <a:ea typeface="Oswald"/>
              <a:cs typeface="Oswald"/>
              <a:sym typeface="Oswald"/>
            </a:endParaRPr>
          </a:p>
        </p:txBody>
      </p:sp>
      <p:sp>
        <p:nvSpPr>
          <p:cNvPr id="295" name="Google Shape;295;p24"/>
          <p:cNvSpPr/>
          <p:nvPr/>
        </p:nvSpPr>
        <p:spPr>
          <a:xfrm>
            <a:off x="311700" y="99741"/>
            <a:ext cx="21165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MOTIVATION</a:t>
            </a:r>
            <a:endParaRPr sz="1200">
              <a:solidFill>
                <a:srgbClr val="FFFFFF"/>
              </a:solidFill>
              <a:latin typeface="Oswald"/>
              <a:ea typeface="Oswald"/>
              <a:cs typeface="Oswald"/>
              <a:sym typeface="Oswald"/>
            </a:endParaRPr>
          </a:p>
        </p:txBody>
      </p:sp>
      <p:sp>
        <p:nvSpPr>
          <p:cNvPr id="296" name="Google Shape;296;p24"/>
          <p:cNvSpPr/>
          <p:nvPr/>
        </p:nvSpPr>
        <p:spPr>
          <a:xfrm>
            <a:off x="2427997" y="97050"/>
            <a:ext cx="21165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METHOD</a:t>
            </a:r>
            <a:endParaRPr sz="1200">
              <a:solidFill>
                <a:srgbClr val="FFFFFF"/>
              </a:solidFill>
              <a:latin typeface="Oswald"/>
              <a:ea typeface="Oswald"/>
              <a:cs typeface="Oswald"/>
              <a:sym typeface="Oswald"/>
            </a:endParaRPr>
          </a:p>
        </p:txBody>
      </p:sp>
      <p:sp>
        <p:nvSpPr>
          <p:cNvPr id="297" name="Google Shape;297;p24"/>
          <p:cNvSpPr/>
          <p:nvPr/>
        </p:nvSpPr>
        <p:spPr>
          <a:xfrm>
            <a:off x="4544294" y="97050"/>
            <a:ext cx="21165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CASE STUDIES</a:t>
            </a:r>
            <a:endParaRPr sz="1200">
              <a:solidFill>
                <a:srgbClr val="FFFFFF"/>
              </a:solidFill>
              <a:latin typeface="Oswald"/>
              <a:ea typeface="Oswald"/>
              <a:cs typeface="Oswald"/>
              <a:sym typeface="Oswald"/>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Shape 301"/>
        <p:cNvGrpSpPr/>
        <p:nvPr/>
      </p:nvGrpSpPr>
      <p:grpSpPr>
        <a:xfrm>
          <a:off x="0" y="0"/>
          <a:ext cx="0" cy="0"/>
          <a:chOff x="0" y="0"/>
          <a:chExt cx="0" cy="0"/>
        </a:xfrm>
      </p:grpSpPr>
      <p:sp>
        <p:nvSpPr>
          <p:cNvPr id="302" name="Google Shape;302;p25"/>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a:t>Backup</a:t>
            </a:r>
            <a:endParaRPr/>
          </a:p>
        </p:txBody>
      </p:sp>
      <p:pic>
        <p:nvPicPr>
          <p:cNvPr id="303" name="Google Shape;303;p25"/>
          <p:cNvPicPr preferRelativeResize="0"/>
          <p:nvPr/>
        </p:nvPicPr>
        <p:blipFill>
          <a:blip r:embed="rId3">
            <a:alphaModFix/>
          </a:blip>
          <a:stretch>
            <a:fillRect/>
          </a:stretch>
        </p:blipFill>
        <p:spPr>
          <a:xfrm>
            <a:off x="2050350" y="539025"/>
            <a:ext cx="5221900" cy="44958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4"/>
          <p:cNvSpPr/>
          <p:nvPr/>
        </p:nvSpPr>
        <p:spPr>
          <a:xfrm>
            <a:off x="0" y="0"/>
            <a:ext cx="9144000" cy="10305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4"/>
          <p:cNvSpPr txBox="1">
            <a:spLocks noGrp="1"/>
          </p:cNvSpPr>
          <p:nvPr>
            <p:ph type="title"/>
          </p:nvPr>
        </p:nvSpPr>
        <p:spPr>
          <a:xfrm>
            <a:off x="547500" y="137400"/>
            <a:ext cx="4383600" cy="75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de" sz="3600">
                <a:solidFill>
                  <a:srgbClr val="FFFFFF"/>
                </a:solidFill>
                <a:latin typeface="Oswald"/>
                <a:ea typeface="Oswald"/>
                <a:cs typeface="Oswald"/>
                <a:sym typeface="Oswald"/>
              </a:rPr>
              <a:t>AGENDA</a:t>
            </a:r>
            <a:endParaRPr sz="3600">
              <a:solidFill>
                <a:srgbClr val="FFFFFF"/>
              </a:solidFill>
              <a:latin typeface="Oswald"/>
              <a:ea typeface="Oswald"/>
              <a:cs typeface="Oswald"/>
              <a:sym typeface="Oswald"/>
            </a:endParaRPr>
          </a:p>
        </p:txBody>
      </p:sp>
      <p:sp>
        <p:nvSpPr>
          <p:cNvPr id="95" name="Google Shape;95;p14"/>
          <p:cNvSpPr/>
          <p:nvPr/>
        </p:nvSpPr>
        <p:spPr>
          <a:xfrm>
            <a:off x="2789614" y="1375761"/>
            <a:ext cx="1508653" cy="1496648"/>
          </a:xfrm>
          <a:prstGeom prst="rect">
            <a:avLst/>
          </a:prstGeom>
          <a:solidFill>
            <a:srgbClr val="29487D"/>
          </a:solidFill>
          <a:ln w="9525" cap="flat" cmpd="sng">
            <a:solidFill>
              <a:srgbClr val="29487D"/>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sz="1900" dirty="0">
                <a:solidFill>
                  <a:srgbClr val="FFFFFF"/>
                </a:solidFill>
                <a:latin typeface="Oswald"/>
                <a:ea typeface="Oswald"/>
                <a:cs typeface="Oswald"/>
                <a:sym typeface="Oswald"/>
              </a:rPr>
              <a:t>01 Motivation</a:t>
            </a:r>
            <a:endParaRPr sz="1900" dirty="0">
              <a:solidFill>
                <a:srgbClr val="FFFFFF"/>
              </a:solidFill>
              <a:latin typeface="Oswald"/>
              <a:ea typeface="Oswald"/>
              <a:cs typeface="Oswald"/>
              <a:sym typeface="Oswald"/>
            </a:endParaRPr>
          </a:p>
        </p:txBody>
      </p:sp>
      <p:sp>
        <p:nvSpPr>
          <p:cNvPr id="96" name="Google Shape;96;p14"/>
          <p:cNvSpPr/>
          <p:nvPr/>
        </p:nvSpPr>
        <p:spPr>
          <a:xfrm>
            <a:off x="4586439" y="1375761"/>
            <a:ext cx="1508653" cy="1496648"/>
          </a:xfrm>
          <a:prstGeom prst="rect">
            <a:avLst/>
          </a:prstGeom>
          <a:solidFill>
            <a:srgbClr val="3B5998"/>
          </a:solidFill>
          <a:ln w="9525" cap="flat" cmpd="sng">
            <a:solidFill>
              <a:srgbClr val="3B5998"/>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sz="1900" dirty="0">
                <a:solidFill>
                  <a:srgbClr val="FFFFFF"/>
                </a:solidFill>
                <a:latin typeface="Oswald"/>
                <a:ea typeface="Oswald"/>
                <a:cs typeface="Oswald"/>
                <a:sym typeface="Oswald"/>
              </a:rPr>
              <a:t>02 Aufgabe A</a:t>
            </a:r>
            <a:endParaRPr sz="1900" dirty="0">
              <a:solidFill>
                <a:srgbClr val="FFFFFF"/>
              </a:solidFill>
              <a:latin typeface="Oswald"/>
              <a:ea typeface="Oswald"/>
              <a:cs typeface="Oswald"/>
              <a:sym typeface="Oswald"/>
            </a:endParaRPr>
          </a:p>
        </p:txBody>
      </p:sp>
      <p:sp>
        <p:nvSpPr>
          <p:cNvPr id="97" name="Google Shape;97;p14"/>
          <p:cNvSpPr/>
          <p:nvPr/>
        </p:nvSpPr>
        <p:spPr>
          <a:xfrm>
            <a:off x="1882782" y="3044740"/>
            <a:ext cx="1508653" cy="1496648"/>
          </a:xfrm>
          <a:prstGeom prst="rect">
            <a:avLst/>
          </a:prstGeom>
          <a:solidFill>
            <a:srgbClr val="4267B2"/>
          </a:solidFill>
          <a:ln w="9525" cap="flat" cmpd="sng">
            <a:solidFill>
              <a:srgbClr val="4267B2"/>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sz="1900" dirty="0">
                <a:solidFill>
                  <a:srgbClr val="FFFFFF"/>
                </a:solidFill>
                <a:latin typeface="Oswald"/>
                <a:ea typeface="Oswald"/>
                <a:cs typeface="Oswald"/>
                <a:sym typeface="Oswald"/>
              </a:rPr>
              <a:t>03 Aufgabe B</a:t>
            </a:r>
            <a:endParaRPr sz="1900" dirty="0">
              <a:solidFill>
                <a:srgbClr val="FFFFFF"/>
              </a:solidFill>
              <a:latin typeface="Oswald"/>
              <a:ea typeface="Oswald"/>
              <a:cs typeface="Oswald"/>
              <a:sym typeface="Oswald"/>
            </a:endParaRPr>
          </a:p>
        </p:txBody>
      </p:sp>
      <p:sp>
        <p:nvSpPr>
          <p:cNvPr id="98" name="Google Shape;98;p14"/>
          <p:cNvSpPr/>
          <p:nvPr/>
        </p:nvSpPr>
        <p:spPr>
          <a:xfrm>
            <a:off x="3749064" y="3044740"/>
            <a:ext cx="1508653" cy="1496648"/>
          </a:xfrm>
          <a:prstGeom prst="rect">
            <a:avLst/>
          </a:prstGeom>
          <a:solidFill>
            <a:srgbClr val="8B9DC3"/>
          </a:solidFill>
          <a:ln w="9525" cap="flat" cmpd="sng">
            <a:solidFill>
              <a:srgbClr val="8B9DC3"/>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sz="1900" dirty="0">
                <a:solidFill>
                  <a:srgbClr val="FFFFFF"/>
                </a:solidFill>
                <a:latin typeface="Oswald"/>
                <a:ea typeface="Oswald"/>
                <a:cs typeface="Oswald"/>
                <a:sym typeface="Oswald"/>
              </a:rPr>
              <a:t>04 Aufgabe C</a:t>
            </a:r>
            <a:endParaRPr sz="1900" dirty="0">
              <a:solidFill>
                <a:srgbClr val="FFFFFF"/>
              </a:solidFill>
              <a:latin typeface="Oswald"/>
              <a:ea typeface="Oswald"/>
              <a:cs typeface="Oswald"/>
              <a:sym typeface="Oswald"/>
            </a:endParaRPr>
          </a:p>
        </p:txBody>
      </p:sp>
      <p:pic>
        <p:nvPicPr>
          <p:cNvPr id="99" name="Google Shape;99;p14"/>
          <p:cNvPicPr preferRelativeResize="0"/>
          <p:nvPr/>
        </p:nvPicPr>
        <p:blipFill>
          <a:blip r:embed="rId3">
            <a:alphaModFix/>
          </a:blip>
          <a:stretch>
            <a:fillRect/>
          </a:stretch>
        </p:blipFill>
        <p:spPr>
          <a:xfrm>
            <a:off x="2292160" y="3530036"/>
            <a:ext cx="851258" cy="778265"/>
          </a:xfrm>
          <a:prstGeom prst="rect">
            <a:avLst/>
          </a:prstGeom>
          <a:noFill/>
          <a:ln>
            <a:noFill/>
          </a:ln>
          <a:effectLst>
            <a:outerShdw blurRad="57150" dist="19050" algn="bl" rotWithShape="0">
              <a:srgbClr val="000000">
                <a:alpha val="50000"/>
              </a:srgbClr>
            </a:outerShdw>
          </a:effectLst>
        </p:spPr>
      </p:pic>
      <p:pic>
        <p:nvPicPr>
          <p:cNvPr id="100" name="Google Shape;100;p14"/>
          <p:cNvPicPr preferRelativeResize="0"/>
          <p:nvPr/>
        </p:nvPicPr>
        <p:blipFill>
          <a:blip r:embed="rId4">
            <a:alphaModFix/>
          </a:blip>
          <a:stretch>
            <a:fillRect/>
          </a:stretch>
        </p:blipFill>
        <p:spPr>
          <a:xfrm>
            <a:off x="4987255" y="1893944"/>
            <a:ext cx="772930" cy="706706"/>
          </a:xfrm>
          <a:prstGeom prst="rect">
            <a:avLst/>
          </a:prstGeom>
          <a:noFill/>
          <a:ln>
            <a:noFill/>
          </a:ln>
          <a:effectLst>
            <a:outerShdw blurRad="57150" dist="19050" algn="bl" rotWithShape="0">
              <a:srgbClr val="000000">
                <a:alpha val="50000"/>
              </a:srgbClr>
            </a:outerShdw>
          </a:effectLst>
        </p:spPr>
      </p:pic>
      <p:pic>
        <p:nvPicPr>
          <p:cNvPr id="101" name="Google Shape;101;p14"/>
          <p:cNvPicPr preferRelativeResize="0"/>
          <p:nvPr/>
        </p:nvPicPr>
        <p:blipFill>
          <a:blip r:embed="rId5">
            <a:alphaModFix/>
          </a:blip>
          <a:stretch>
            <a:fillRect/>
          </a:stretch>
        </p:blipFill>
        <p:spPr>
          <a:xfrm>
            <a:off x="4186524" y="3653984"/>
            <a:ext cx="636139" cy="654317"/>
          </a:xfrm>
          <a:prstGeom prst="rect">
            <a:avLst/>
          </a:prstGeom>
          <a:noFill/>
          <a:ln>
            <a:noFill/>
          </a:ln>
          <a:effectLst>
            <a:outerShdw blurRad="57150" dist="19050" algn="bl" rotWithShape="0">
              <a:srgbClr val="000000">
                <a:alpha val="50000"/>
              </a:srgbClr>
            </a:outerShdw>
          </a:effectLst>
        </p:spPr>
      </p:pic>
      <p:pic>
        <p:nvPicPr>
          <p:cNvPr id="102" name="Google Shape;102;p14"/>
          <p:cNvPicPr preferRelativeResize="0"/>
          <p:nvPr/>
        </p:nvPicPr>
        <p:blipFill>
          <a:blip r:embed="rId6">
            <a:alphaModFix/>
          </a:blip>
          <a:stretch>
            <a:fillRect/>
          </a:stretch>
        </p:blipFill>
        <p:spPr>
          <a:xfrm>
            <a:off x="2977631" y="1856711"/>
            <a:ext cx="937437" cy="964193"/>
          </a:xfrm>
          <a:prstGeom prst="rect">
            <a:avLst/>
          </a:prstGeom>
          <a:noFill/>
          <a:ln>
            <a:noFill/>
          </a:ln>
        </p:spPr>
      </p:pic>
      <p:sp>
        <p:nvSpPr>
          <p:cNvPr id="12" name="Google Shape;98;p14">
            <a:extLst>
              <a:ext uri="{FF2B5EF4-FFF2-40B4-BE49-F238E27FC236}">
                <a16:creationId xmlns:a16="http://schemas.microsoft.com/office/drawing/2014/main" id="{A0878ED8-5020-5B49-B5B9-F408A8B887B0}"/>
              </a:ext>
            </a:extLst>
          </p:cNvPr>
          <p:cNvSpPr/>
          <p:nvPr/>
        </p:nvSpPr>
        <p:spPr>
          <a:xfrm>
            <a:off x="5617751" y="3045318"/>
            <a:ext cx="1508653" cy="1496648"/>
          </a:xfrm>
          <a:prstGeom prst="rect">
            <a:avLst/>
          </a:prstGeom>
          <a:solidFill>
            <a:schemeClr val="accent6">
              <a:lumMod val="50000"/>
            </a:schemeClr>
          </a:solidFill>
          <a:ln w="9525" cap="flat" cmpd="sng">
            <a:solidFill>
              <a:srgbClr val="8B9DC3"/>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sz="1900" dirty="0">
                <a:solidFill>
                  <a:srgbClr val="FFFFFF"/>
                </a:solidFill>
                <a:latin typeface="Oswald"/>
                <a:ea typeface="Oswald"/>
                <a:cs typeface="Oswald"/>
                <a:sym typeface="Oswald"/>
              </a:rPr>
              <a:t>05 Erkenntnis</a:t>
            </a:r>
            <a:endParaRPr sz="1900" dirty="0">
              <a:solidFill>
                <a:srgbClr val="FFFFFF"/>
              </a:solidFill>
              <a:latin typeface="Oswald"/>
              <a:ea typeface="Oswald"/>
              <a:cs typeface="Oswald"/>
              <a:sym typeface="Oswald"/>
            </a:endParaRPr>
          </a:p>
        </p:txBody>
      </p:sp>
      <p:pic>
        <p:nvPicPr>
          <p:cNvPr id="13" name="Google Shape;101;p14">
            <a:extLst>
              <a:ext uri="{FF2B5EF4-FFF2-40B4-BE49-F238E27FC236}">
                <a16:creationId xmlns:a16="http://schemas.microsoft.com/office/drawing/2014/main" id="{1E7408D3-BE9E-3143-B19B-708AE4B7D252}"/>
              </a:ext>
            </a:extLst>
          </p:cNvPr>
          <p:cNvPicPr preferRelativeResize="0"/>
          <p:nvPr/>
        </p:nvPicPr>
        <p:blipFill>
          <a:blip r:embed="rId5">
            <a:alphaModFix/>
          </a:blip>
          <a:stretch>
            <a:fillRect/>
          </a:stretch>
        </p:blipFill>
        <p:spPr>
          <a:xfrm>
            <a:off x="6054007" y="3614842"/>
            <a:ext cx="636139" cy="654317"/>
          </a:xfrm>
          <a:prstGeom prst="rect">
            <a:avLst/>
          </a:prstGeom>
          <a:noFill/>
          <a:ln>
            <a:noFill/>
          </a:ln>
          <a:effectLst>
            <a:outerShdw blurRad="57150" dist="19050" algn="bl" rotWithShape="0">
              <a:srgbClr val="000000">
                <a:alpha val="50000"/>
              </a:srgbClr>
            </a:outerShdw>
          </a:effectLst>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Shape 307"/>
        <p:cNvGrpSpPr/>
        <p:nvPr/>
      </p:nvGrpSpPr>
      <p:grpSpPr>
        <a:xfrm>
          <a:off x="0" y="0"/>
          <a:ext cx="0" cy="0"/>
          <a:chOff x="0" y="0"/>
          <a:chExt cx="0" cy="0"/>
        </a:xfrm>
      </p:grpSpPr>
      <p:sp>
        <p:nvSpPr>
          <p:cNvPr id="308" name="Google Shape;308;p26"/>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a:t>Backup - Overview of Literature Review</a:t>
            </a:r>
            <a:endParaRPr/>
          </a:p>
        </p:txBody>
      </p:sp>
      <p:pic>
        <p:nvPicPr>
          <p:cNvPr id="309" name="Google Shape;309;p26"/>
          <p:cNvPicPr preferRelativeResize="0"/>
          <p:nvPr/>
        </p:nvPicPr>
        <p:blipFill>
          <a:blip r:embed="rId3">
            <a:alphaModFix/>
          </a:blip>
          <a:stretch>
            <a:fillRect/>
          </a:stretch>
        </p:blipFill>
        <p:spPr>
          <a:xfrm>
            <a:off x="2131775" y="1017800"/>
            <a:ext cx="5031039" cy="3938776"/>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Shape 313"/>
        <p:cNvGrpSpPr/>
        <p:nvPr/>
      </p:nvGrpSpPr>
      <p:grpSpPr>
        <a:xfrm>
          <a:off x="0" y="0"/>
          <a:ext cx="0" cy="0"/>
          <a:chOff x="0" y="0"/>
          <a:chExt cx="0" cy="0"/>
        </a:xfrm>
      </p:grpSpPr>
      <p:sp>
        <p:nvSpPr>
          <p:cNvPr id="314" name="Google Shape;314;p27"/>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a:t>Backup - Literature Review Results 1</a:t>
            </a:r>
            <a:endParaRPr/>
          </a:p>
        </p:txBody>
      </p:sp>
      <p:pic>
        <p:nvPicPr>
          <p:cNvPr id="315" name="Google Shape;315;p27"/>
          <p:cNvPicPr preferRelativeResize="0"/>
          <p:nvPr/>
        </p:nvPicPr>
        <p:blipFill>
          <a:blip r:embed="rId3">
            <a:alphaModFix/>
          </a:blip>
          <a:stretch>
            <a:fillRect/>
          </a:stretch>
        </p:blipFill>
        <p:spPr>
          <a:xfrm>
            <a:off x="2094300" y="963550"/>
            <a:ext cx="5208500" cy="40160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Shape 337"/>
        <p:cNvGrpSpPr/>
        <p:nvPr/>
      </p:nvGrpSpPr>
      <p:grpSpPr>
        <a:xfrm>
          <a:off x="0" y="0"/>
          <a:ext cx="0" cy="0"/>
          <a:chOff x="0" y="0"/>
          <a:chExt cx="0" cy="0"/>
        </a:xfrm>
      </p:grpSpPr>
      <p:sp>
        <p:nvSpPr>
          <p:cNvPr id="338" name="Google Shape;338;p31"/>
          <p:cNvSpPr txBox="1">
            <a:spLocks noGrp="1"/>
          </p:cNvSpPr>
          <p:nvPr>
            <p:ph type="title"/>
          </p:nvPr>
        </p:nvSpPr>
        <p:spPr>
          <a:xfrm>
            <a:off x="311700" y="4735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a:latin typeface="Oswald"/>
                <a:ea typeface="Oswald"/>
                <a:cs typeface="Oswald"/>
                <a:sym typeface="Oswald"/>
              </a:rPr>
              <a:t>RESULTS FROM CASE STUDIES: </a:t>
            </a:r>
            <a:r>
              <a:rPr lang="de">
                <a:solidFill>
                  <a:srgbClr val="FF0000"/>
                </a:solidFill>
                <a:latin typeface="Oswald"/>
                <a:ea typeface="Oswald"/>
                <a:cs typeface="Oswald"/>
                <a:sym typeface="Oswald"/>
              </a:rPr>
              <a:t>PYTORCH &amp; REACT</a:t>
            </a:r>
            <a:endParaRPr>
              <a:solidFill>
                <a:srgbClr val="FF0000"/>
              </a:solidFill>
              <a:latin typeface="Oswald"/>
              <a:ea typeface="Oswald"/>
              <a:cs typeface="Oswald"/>
              <a:sym typeface="Oswald"/>
            </a:endParaRPr>
          </a:p>
        </p:txBody>
      </p:sp>
      <p:sp>
        <p:nvSpPr>
          <p:cNvPr id="339" name="Google Shape;339;p31"/>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340" name="Google Shape;340;p31"/>
          <p:cNvSpPr/>
          <p:nvPr/>
        </p:nvSpPr>
        <p:spPr>
          <a:xfrm>
            <a:off x="6660591" y="97080"/>
            <a:ext cx="21165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RESULTS</a:t>
            </a:r>
            <a:endParaRPr sz="1200">
              <a:solidFill>
                <a:srgbClr val="FFFFFF"/>
              </a:solidFill>
              <a:latin typeface="Oswald"/>
              <a:ea typeface="Oswald"/>
              <a:cs typeface="Oswald"/>
              <a:sym typeface="Oswald"/>
            </a:endParaRPr>
          </a:p>
        </p:txBody>
      </p:sp>
      <p:sp>
        <p:nvSpPr>
          <p:cNvPr id="341" name="Google Shape;341;p31"/>
          <p:cNvSpPr/>
          <p:nvPr/>
        </p:nvSpPr>
        <p:spPr>
          <a:xfrm>
            <a:off x="311700" y="99741"/>
            <a:ext cx="2116500" cy="191100"/>
          </a:xfrm>
          <a:prstGeom prst="homePlate">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MOTIVATION</a:t>
            </a:r>
            <a:endParaRPr sz="1200">
              <a:solidFill>
                <a:srgbClr val="FFFFFF"/>
              </a:solidFill>
              <a:latin typeface="Oswald"/>
              <a:ea typeface="Oswald"/>
              <a:cs typeface="Oswald"/>
              <a:sym typeface="Oswald"/>
            </a:endParaRPr>
          </a:p>
        </p:txBody>
      </p:sp>
      <p:sp>
        <p:nvSpPr>
          <p:cNvPr id="342" name="Google Shape;342;p31"/>
          <p:cNvSpPr/>
          <p:nvPr/>
        </p:nvSpPr>
        <p:spPr>
          <a:xfrm>
            <a:off x="2427997" y="97050"/>
            <a:ext cx="21165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METHOD</a:t>
            </a:r>
            <a:endParaRPr sz="1200">
              <a:solidFill>
                <a:srgbClr val="FFFFFF"/>
              </a:solidFill>
              <a:latin typeface="Oswald"/>
              <a:ea typeface="Oswald"/>
              <a:cs typeface="Oswald"/>
              <a:sym typeface="Oswald"/>
            </a:endParaRPr>
          </a:p>
        </p:txBody>
      </p:sp>
      <p:sp>
        <p:nvSpPr>
          <p:cNvPr id="343" name="Google Shape;343;p31"/>
          <p:cNvSpPr/>
          <p:nvPr/>
        </p:nvSpPr>
        <p:spPr>
          <a:xfrm>
            <a:off x="4544294" y="97050"/>
            <a:ext cx="21165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CASE STUDIES</a:t>
            </a:r>
            <a:endParaRPr sz="1200">
              <a:solidFill>
                <a:srgbClr val="FFFFFF"/>
              </a:solidFill>
              <a:latin typeface="Oswald"/>
              <a:ea typeface="Oswald"/>
              <a:cs typeface="Oswald"/>
              <a:sym typeface="Oswald"/>
            </a:endParaRPr>
          </a:p>
        </p:txBody>
      </p:sp>
      <p:sp>
        <p:nvSpPr>
          <p:cNvPr id="344" name="Google Shape;344;p31"/>
          <p:cNvSpPr/>
          <p:nvPr/>
        </p:nvSpPr>
        <p:spPr>
          <a:xfrm>
            <a:off x="311700" y="1905000"/>
            <a:ext cx="1625203" cy="3044100"/>
          </a:xfrm>
          <a:prstGeom prst="flowChartProcess">
            <a:avLst/>
          </a:prstGeom>
          <a:solidFill>
            <a:srgbClr val="4267B2"/>
          </a:solidFill>
          <a:ln w="9525" cap="flat" cmpd="sng">
            <a:solidFill>
              <a:srgbClr val="4267B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de">
                <a:solidFill>
                  <a:srgbClr val="FFFFFF"/>
                </a:solidFill>
                <a:latin typeface="Oswald"/>
                <a:ea typeface="Oswald"/>
                <a:cs typeface="Oswald"/>
                <a:sym typeface="Oswald"/>
              </a:rPr>
              <a:t>Pytorch at 1.7.0</a:t>
            </a:r>
            <a:endParaRPr>
              <a:solidFill>
                <a:srgbClr val="FFFFFF"/>
              </a:solidFill>
              <a:latin typeface="Oswald"/>
              <a:ea typeface="Oswald"/>
              <a:cs typeface="Oswald"/>
              <a:sym typeface="Oswald"/>
            </a:endParaRPr>
          </a:p>
          <a:p>
            <a:pPr marL="0" lvl="0" indent="0" algn="l" rtl="0">
              <a:spcBef>
                <a:spcPts val="0"/>
              </a:spcBef>
              <a:spcAft>
                <a:spcPts val="0"/>
              </a:spcAft>
              <a:buNone/>
            </a:pPr>
            <a:r>
              <a:rPr lang="de">
                <a:solidFill>
                  <a:srgbClr val="FFFFFF"/>
                </a:solidFill>
                <a:latin typeface="Oswald"/>
                <a:ea typeface="Oswald"/>
                <a:cs typeface="Oswald"/>
                <a:sym typeface="Oswald"/>
              </a:rPr>
              <a:t>on 27Oct20</a:t>
            </a:r>
            <a:endParaRPr>
              <a:solidFill>
                <a:srgbClr val="FFFFFF"/>
              </a:solidFill>
              <a:latin typeface="Oswald"/>
              <a:ea typeface="Oswald"/>
              <a:cs typeface="Oswald"/>
              <a:sym typeface="Oswald"/>
            </a:endParaRPr>
          </a:p>
          <a:p>
            <a:pPr marL="0" lvl="0" indent="0" algn="l" rtl="0">
              <a:spcBef>
                <a:spcPts val="0"/>
              </a:spcBef>
              <a:spcAft>
                <a:spcPts val="0"/>
              </a:spcAft>
              <a:buNone/>
            </a:pPr>
            <a:r>
              <a:rPr lang="de">
                <a:solidFill>
                  <a:srgbClr val="FFFFFF"/>
                </a:solidFill>
                <a:latin typeface="Oswald"/>
                <a:ea typeface="Oswald"/>
                <a:cs typeface="Oswald"/>
                <a:sym typeface="Oswald"/>
              </a:rPr>
              <a:t>Only 4 months after 1.6.0</a:t>
            </a:r>
            <a:endParaRPr>
              <a:solidFill>
                <a:srgbClr val="FFFFFF"/>
              </a:solidFill>
              <a:latin typeface="Oswald"/>
              <a:ea typeface="Oswald"/>
              <a:cs typeface="Oswald"/>
              <a:sym typeface="Oswald"/>
            </a:endParaRPr>
          </a:p>
          <a:p>
            <a:pPr marL="0" lvl="0" indent="0" algn="l" rtl="0">
              <a:spcBef>
                <a:spcPts val="0"/>
              </a:spcBef>
              <a:spcAft>
                <a:spcPts val="0"/>
              </a:spcAft>
              <a:buNone/>
            </a:pPr>
            <a:r>
              <a:rPr lang="de">
                <a:solidFill>
                  <a:srgbClr val="FFFFFF"/>
                </a:solidFill>
                <a:latin typeface="Oswald"/>
                <a:ea typeface="Oswald"/>
                <a:cs typeface="Oswald"/>
                <a:sym typeface="Oswald"/>
              </a:rPr>
              <a:t>→ Strong SQ indicator</a:t>
            </a:r>
            <a:endParaRPr>
              <a:solidFill>
                <a:srgbClr val="FFFFFF"/>
              </a:solidFill>
              <a:latin typeface="Oswald"/>
              <a:ea typeface="Oswald"/>
              <a:cs typeface="Oswald"/>
              <a:sym typeface="Oswald"/>
            </a:endParaRPr>
          </a:p>
          <a:p>
            <a:pPr marL="0" lvl="0" indent="0" algn="l" rtl="0">
              <a:spcBef>
                <a:spcPts val="0"/>
              </a:spcBef>
              <a:spcAft>
                <a:spcPts val="0"/>
              </a:spcAft>
              <a:buNone/>
            </a:pPr>
            <a:endParaRPr>
              <a:solidFill>
                <a:srgbClr val="FFFFFF"/>
              </a:solidFill>
              <a:latin typeface="Oswald"/>
              <a:ea typeface="Oswald"/>
              <a:cs typeface="Oswald"/>
              <a:sym typeface="Oswald"/>
            </a:endParaRPr>
          </a:p>
          <a:p>
            <a:pPr marL="0" lvl="0" indent="0" algn="l" rtl="0">
              <a:spcBef>
                <a:spcPts val="0"/>
              </a:spcBef>
              <a:spcAft>
                <a:spcPts val="0"/>
              </a:spcAft>
              <a:buNone/>
            </a:pPr>
            <a:r>
              <a:rPr lang="de">
                <a:solidFill>
                  <a:srgbClr val="FFFFFF"/>
                </a:solidFill>
                <a:latin typeface="Oswald"/>
                <a:ea typeface="Oswald"/>
                <a:cs typeface="Oswald"/>
                <a:sym typeface="Oswald"/>
              </a:rPr>
              <a:t>React:</a:t>
            </a:r>
            <a:endParaRPr>
              <a:solidFill>
                <a:srgbClr val="FFFFFF"/>
              </a:solidFill>
              <a:latin typeface="Oswald"/>
              <a:ea typeface="Oswald"/>
              <a:cs typeface="Oswald"/>
              <a:sym typeface="Oswald"/>
            </a:endParaRPr>
          </a:p>
          <a:p>
            <a:pPr marL="0" lvl="0" indent="0" algn="l" rtl="0">
              <a:spcBef>
                <a:spcPts val="0"/>
              </a:spcBef>
              <a:spcAft>
                <a:spcPts val="0"/>
              </a:spcAft>
              <a:buNone/>
            </a:pPr>
            <a:r>
              <a:rPr lang="de">
                <a:solidFill>
                  <a:srgbClr val="FFFFFF"/>
                </a:solidFill>
                <a:latin typeface="Oswald"/>
                <a:ea typeface="Oswald"/>
                <a:cs typeface="Oswald"/>
                <a:sym typeface="Oswald"/>
              </a:rPr>
              <a:t>Release in 2013 </a:t>
            </a:r>
            <a:endParaRPr>
              <a:solidFill>
                <a:srgbClr val="FFFFFF"/>
              </a:solidFill>
              <a:latin typeface="Oswald"/>
              <a:ea typeface="Oswald"/>
              <a:cs typeface="Oswald"/>
              <a:sym typeface="Oswald"/>
            </a:endParaRPr>
          </a:p>
          <a:p>
            <a:pPr marL="0" lvl="0" indent="0" algn="l" rtl="0">
              <a:spcBef>
                <a:spcPts val="0"/>
              </a:spcBef>
              <a:spcAft>
                <a:spcPts val="0"/>
              </a:spcAft>
              <a:buNone/>
            </a:pPr>
            <a:r>
              <a:rPr lang="de">
                <a:solidFill>
                  <a:srgbClr val="FFFFFF"/>
                </a:solidFill>
                <a:latin typeface="Oswald"/>
                <a:ea typeface="Oswald"/>
                <a:cs typeface="Oswald"/>
                <a:sym typeface="Oswald"/>
              </a:rPr>
              <a:t>First version in 2016</a:t>
            </a:r>
            <a:endParaRPr>
              <a:solidFill>
                <a:srgbClr val="FFFFFF"/>
              </a:solidFill>
              <a:latin typeface="Oswald"/>
              <a:ea typeface="Oswald"/>
              <a:cs typeface="Oswald"/>
              <a:sym typeface="Oswald"/>
            </a:endParaRPr>
          </a:p>
          <a:p>
            <a:pPr marL="0" lvl="0" indent="0" algn="l" rtl="0">
              <a:spcBef>
                <a:spcPts val="0"/>
              </a:spcBef>
              <a:spcAft>
                <a:spcPts val="0"/>
              </a:spcAft>
              <a:buNone/>
            </a:pPr>
            <a:r>
              <a:rPr lang="de">
                <a:solidFill>
                  <a:srgbClr val="FFFFFF"/>
                </a:solidFill>
                <a:latin typeface="Oswald"/>
                <a:ea typeface="Oswald"/>
                <a:cs typeface="Oswald"/>
                <a:sym typeface="Oswald"/>
              </a:rPr>
              <a:t>Since then v. 17</a:t>
            </a:r>
            <a:endParaRPr>
              <a:solidFill>
                <a:srgbClr val="FFFFFF"/>
              </a:solidFill>
              <a:latin typeface="Oswald"/>
              <a:ea typeface="Oswald"/>
              <a:cs typeface="Oswald"/>
              <a:sym typeface="Oswald"/>
            </a:endParaRPr>
          </a:p>
          <a:p>
            <a:pPr marL="0" lvl="0" indent="0" algn="l" rtl="0">
              <a:spcBef>
                <a:spcPts val="0"/>
              </a:spcBef>
              <a:spcAft>
                <a:spcPts val="0"/>
              </a:spcAft>
              <a:buNone/>
            </a:pPr>
            <a:r>
              <a:rPr lang="de">
                <a:solidFill>
                  <a:srgbClr val="FFFFFF"/>
                </a:solidFill>
                <a:latin typeface="Oswald"/>
                <a:ea typeface="Oswald"/>
                <a:cs typeface="Oswald"/>
                <a:sym typeface="Oswald"/>
              </a:rPr>
              <a:t>→ Continous improvement, good SQ</a:t>
            </a:r>
            <a:endParaRPr>
              <a:solidFill>
                <a:srgbClr val="FFFFFF"/>
              </a:solidFill>
              <a:latin typeface="Oswald"/>
              <a:ea typeface="Oswald"/>
              <a:cs typeface="Oswald"/>
              <a:sym typeface="Oswald"/>
            </a:endParaRPr>
          </a:p>
        </p:txBody>
      </p:sp>
      <p:sp>
        <p:nvSpPr>
          <p:cNvPr id="345" name="Google Shape;345;p31"/>
          <p:cNvSpPr/>
          <p:nvPr/>
        </p:nvSpPr>
        <p:spPr>
          <a:xfrm>
            <a:off x="2021749" y="1905000"/>
            <a:ext cx="1625203" cy="3044100"/>
          </a:xfrm>
          <a:prstGeom prst="flowChartProcess">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de">
                <a:solidFill>
                  <a:srgbClr val="FFFFFF"/>
                </a:solidFill>
                <a:latin typeface="Oswald"/>
                <a:ea typeface="Oswald"/>
                <a:cs typeface="Oswald"/>
                <a:sym typeface="Oswald"/>
              </a:rPr>
              <a:t>Pytorch:</a:t>
            </a:r>
            <a:endParaRPr>
              <a:solidFill>
                <a:srgbClr val="FFFFFF"/>
              </a:solidFill>
              <a:latin typeface="Oswald"/>
              <a:ea typeface="Oswald"/>
              <a:cs typeface="Oswald"/>
              <a:sym typeface="Oswald"/>
            </a:endParaRPr>
          </a:p>
          <a:p>
            <a:pPr marL="0" lvl="0" indent="0" algn="l" rtl="0">
              <a:spcBef>
                <a:spcPts val="0"/>
              </a:spcBef>
              <a:spcAft>
                <a:spcPts val="0"/>
              </a:spcAft>
              <a:buNone/>
            </a:pPr>
            <a:r>
              <a:rPr lang="de">
                <a:solidFill>
                  <a:srgbClr val="FFFFFF"/>
                </a:solidFill>
                <a:latin typeface="Oswald"/>
                <a:ea typeface="Oswald"/>
                <a:cs typeface="Oswald"/>
                <a:sym typeface="Oswald"/>
              </a:rPr>
              <a:t>9/10 Top contributors employed at FB</a:t>
            </a:r>
            <a:endParaRPr>
              <a:solidFill>
                <a:srgbClr val="FFFFFF"/>
              </a:solidFill>
              <a:latin typeface="Oswald"/>
              <a:ea typeface="Oswald"/>
              <a:cs typeface="Oswald"/>
              <a:sym typeface="Oswald"/>
            </a:endParaRPr>
          </a:p>
          <a:p>
            <a:pPr marL="0" lvl="0" indent="0" algn="l" rtl="0">
              <a:spcBef>
                <a:spcPts val="0"/>
              </a:spcBef>
              <a:spcAft>
                <a:spcPts val="0"/>
              </a:spcAft>
              <a:buNone/>
            </a:pPr>
            <a:r>
              <a:rPr lang="de">
                <a:solidFill>
                  <a:srgbClr val="FFFFFF"/>
                </a:solidFill>
                <a:latin typeface="Oswald"/>
                <a:ea typeface="Oswald"/>
                <a:cs typeface="Oswald"/>
                <a:sym typeface="Oswald"/>
              </a:rPr>
              <a:t>OTS → None</a:t>
            </a:r>
            <a:endParaRPr>
              <a:solidFill>
                <a:srgbClr val="FFFFFF"/>
              </a:solidFill>
              <a:latin typeface="Oswald"/>
              <a:ea typeface="Oswald"/>
              <a:cs typeface="Oswald"/>
              <a:sym typeface="Oswald"/>
            </a:endParaRPr>
          </a:p>
          <a:p>
            <a:pPr marL="0" lvl="0" indent="0" algn="l" rtl="0">
              <a:spcBef>
                <a:spcPts val="0"/>
              </a:spcBef>
              <a:spcAft>
                <a:spcPts val="0"/>
              </a:spcAft>
              <a:buNone/>
            </a:pPr>
            <a:endParaRPr>
              <a:solidFill>
                <a:srgbClr val="FFFFFF"/>
              </a:solidFill>
              <a:latin typeface="Oswald"/>
              <a:ea typeface="Oswald"/>
              <a:cs typeface="Oswald"/>
              <a:sym typeface="Oswald"/>
            </a:endParaRPr>
          </a:p>
          <a:p>
            <a:pPr marL="0" lvl="0" indent="0" algn="l" rtl="0">
              <a:spcBef>
                <a:spcPts val="0"/>
              </a:spcBef>
              <a:spcAft>
                <a:spcPts val="0"/>
              </a:spcAft>
              <a:buNone/>
            </a:pPr>
            <a:endParaRPr>
              <a:solidFill>
                <a:srgbClr val="FFFFFF"/>
              </a:solidFill>
              <a:latin typeface="Oswald"/>
              <a:ea typeface="Oswald"/>
              <a:cs typeface="Oswald"/>
              <a:sym typeface="Oswald"/>
            </a:endParaRPr>
          </a:p>
          <a:p>
            <a:pPr marL="0" lvl="0" indent="0" algn="l" rtl="0">
              <a:spcBef>
                <a:spcPts val="0"/>
              </a:spcBef>
              <a:spcAft>
                <a:spcPts val="0"/>
              </a:spcAft>
              <a:buNone/>
            </a:pPr>
            <a:endParaRPr>
              <a:solidFill>
                <a:srgbClr val="FFFFFF"/>
              </a:solidFill>
              <a:latin typeface="Oswald"/>
              <a:ea typeface="Oswald"/>
              <a:cs typeface="Oswald"/>
              <a:sym typeface="Oswald"/>
            </a:endParaRPr>
          </a:p>
          <a:p>
            <a:pPr marL="0" lvl="0" indent="0" algn="l" rtl="0">
              <a:spcBef>
                <a:spcPts val="0"/>
              </a:spcBef>
              <a:spcAft>
                <a:spcPts val="0"/>
              </a:spcAft>
              <a:buNone/>
            </a:pPr>
            <a:r>
              <a:rPr lang="de">
                <a:solidFill>
                  <a:srgbClr val="FFFFFF"/>
                </a:solidFill>
                <a:latin typeface="Oswald"/>
                <a:ea typeface="Oswald"/>
                <a:cs typeface="Oswald"/>
                <a:sym typeface="Oswald"/>
              </a:rPr>
              <a:t>React:</a:t>
            </a:r>
            <a:endParaRPr>
              <a:solidFill>
                <a:srgbClr val="FFFFFF"/>
              </a:solidFill>
              <a:latin typeface="Oswald"/>
              <a:ea typeface="Oswald"/>
              <a:cs typeface="Oswald"/>
              <a:sym typeface="Oswald"/>
            </a:endParaRPr>
          </a:p>
          <a:p>
            <a:pPr marL="0" lvl="0" indent="0" algn="l" rtl="0">
              <a:spcBef>
                <a:spcPts val="0"/>
              </a:spcBef>
              <a:spcAft>
                <a:spcPts val="0"/>
              </a:spcAft>
              <a:buNone/>
            </a:pPr>
            <a:r>
              <a:rPr lang="de">
                <a:solidFill>
                  <a:srgbClr val="FFFFFF"/>
                </a:solidFill>
                <a:latin typeface="Oswald"/>
                <a:ea typeface="Oswald"/>
                <a:cs typeface="Oswald"/>
                <a:sym typeface="Oswald"/>
              </a:rPr>
              <a:t>10/10 Top contributors employed at FB</a:t>
            </a:r>
            <a:endParaRPr>
              <a:solidFill>
                <a:srgbClr val="FFFFFF"/>
              </a:solidFill>
              <a:latin typeface="Oswald"/>
              <a:ea typeface="Oswald"/>
              <a:cs typeface="Oswald"/>
              <a:sym typeface="Oswald"/>
            </a:endParaRPr>
          </a:p>
          <a:p>
            <a:pPr marL="0" lvl="0" indent="0" algn="l" rtl="0">
              <a:spcBef>
                <a:spcPts val="0"/>
              </a:spcBef>
              <a:spcAft>
                <a:spcPts val="0"/>
              </a:spcAft>
              <a:buNone/>
            </a:pPr>
            <a:r>
              <a:rPr lang="de">
                <a:solidFill>
                  <a:srgbClr val="FFFFFF"/>
                </a:solidFill>
                <a:latin typeface="Oswald"/>
                <a:ea typeface="Oswald"/>
                <a:cs typeface="Oswald"/>
                <a:sym typeface="Oswald"/>
              </a:rPr>
              <a:t>OTS → None</a:t>
            </a:r>
            <a:endParaRPr>
              <a:solidFill>
                <a:srgbClr val="FFFFFF"/>
              </a:solidFill>
              <a:latin typeface="Oswald"/>
              <a:ea typeface="Oswald"/>
              <a:cs typeface="Oswald"/>
              <a:sym typeface="Oswald"/>
            </a:endParaRPr>
          </a:p>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346" name="Google Shape;346;p31"/>
          <p:cNvSpPr/>
          <p:nvPr/>
        </p:nvSpPr>
        <p:spPr>
          <a:xfrm>
            <a:off x="3731798" y="1905000"/>
            <a:ext cx="1625203" cy="3044100"/>
          </a:xfrm>
          <a:prstGeom prst="flowChartProcess">
            <a:avLst/>
          </a:prstGeom>
          <a:solidFill>
            <a:srgbClr val="4267B2"/>
          </a:solidFill>
          <a:ln w="9525" cap="flat" cmpd="sng">
            <a:solidFill>
              <a:srgbClr val="4267B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de">
                <a:solidFill>
                  <a:srgbClr val="FFFFFF"/>
                </a:solidFill>
                <a:latin typeface="Oswald"/>
                <a:ea typeface="Oswald"/>
                <a:cs typeface="Oswald"/>
                <a:sym typeface="Oswald"/>
              </a:rPr>
              <a:t>Pytorch: Created within the OSS community</a:t>
            </a:r>
            <a:br>
              <a:rPr lang="de">
                <a:solidFill>
                  <a:srgbClr val="FFFFFF"/>
                </a:solidFill>
                <a:latin typeface="Oswald"/>
                <a:ea typeface="Oswald"/>
                <a:cs typeface="Oswald"/>
                <a:sym typeface="Oswald"/>
              </a:rPr>
            </a:br>
            <a:r>
              <a:rPr lang="de">
                <a:solidFill>
                  <a:srgbClr val="FFFFFF"/>
                </a:solidFill>
                <a:latin typeface="Oswald"/>
                <a:ea typeface="Oswald"/>
                <a:cs typeface="Oswald"/>
                <a:sym typeface="Oswald"/>
              </a:rPr>
              <a:t>BO for FB as ad analytics and showcasing improved</a:t>
            </a:r>
            <a:endParaRPr>
              <a:solidFill>
                <a:srgbClr val="FFFFFF"/>
              </a:solidFill>
              <a:latin typeface="Oswald"/>
              <a:ea typeface="Oswald"/>
              <a:cs typeface="Oswald"/>
              <a:sym typeface="Oswald"/>
            </a:endParaRPr>
          </a:p>
          <a:p>
            <a:pPr marL="0" lvl="0" indent="0" algn="l" rtl="0">
              <a:spcBef>
                <a:spcPts val="0"/>
              </a:spcBef>
              <a:spcAft>
                <a:spcPts val="0"/>
              </a:spcAft>
              <a:buNone/>
            </a:pPr>
            <a:endParaRPr>
              <a:solidFill>
                <a:srgbClr val="FFFFFF"/>
              </a:solidFill>
              <a:latin typeface="Oswald"/>
              <a:ea typeface="Oswald"/>
              <a:cs typeface="Oswald"/>
              <a:sym typeface="Oswald"/>
            </a:endParaRPr>
          </a:p>
          <a:p>
            <a:pPr marL="0" lvl="0" indent="0" algn="l" rtl="0">
              <a:spcBef>
                <a:spcPts val="0"/>
              </a:spcBef>
              <a:spcAft>
                <a:spcPts val="0"/>
              </a:spcAft>
              <a:buNone/>
            </a:pPr>
            <a:r>
              <a:rPr lang="de">
                <a:solidFill>
                  <a:srgbClr val="FFFFFF"/>
                </a:solidFill>
                <a:latin typeface="Oswald"/>
                <a:ea typeface="Oswald"/>
                <a:cs typeface="Oswald"/>
                <a:sym typeface="Oswald"/>
              </a:rPr>
              <a:t>React: Project existance based on unique problems of FB</a:t>
            </a:r>
            <a:endParaRPr>
              <a:solidFill>
                <a:srgbClr val="FFFFFF"/>
              </a:solidFill>
              <a:latin typeface="Oswald"/>
              <a:ea typeface="Oswald"/>
              <a:cs typeface="Oswald"/>
              <a:sym typeface="Oswald"/>
            </a:endParaRPr>
          </a:p>
          <a:p>
            <a:pPr marL="0" lvl="0" indent="0" algn="l" rtl="0">
              <a:spcBef>
                <a:spcPts val="0"/>
              </a:spcBef>
              <a:spcAft>
                <a:spcPts val="0"/>
              </a:spcAft>
              <a:buNone/>
            </a:pPr>
            <a:r>
              <a:rPr lang="de">
                <a:solidFill>
                  <a:srgbClr val="FFFFFF"/>
                </a:solidFill>
                <a:latin typeface="Oswald"/>
                <a:ea typeface="Oswald"/>
                <a:cs typeface="Oswald"/>
                <a:sym typeface="Oswald"/>
              </a:rPr>
              <a:t>BO for other companies in areas of web and mobile dev</a:t>
            </a:r>
            <a:endParaRPr>
              <a:solidFill>
                <a:srgbClr val="FFFFFF"/>
              </a:solidFill>
              <a:latin typeface="Oswald"/>
              <a:ea typeface="Oswald"/>
              <a:cs typeface="Oswald"/>
              <a:sym typeface="Oswald"/>
            </a:endParaRPr>
          </a:p>
          <a:p>
            <a:pPr marL="0" lvl="0" indent="0" algn="l" rtl="0">
              <a:spcBef>
                <a:spcPts val="0"/>
              </a:spcBef>
              <a:spcAft>
                <a:spcPts val="0"/>
              </a:spcAft>
              <a:buNone/>
            </a:pPr>
            <a:endParaRPr>
              <a:solidFill>
                <a:srgbClr val="FFFFFF"/>
              </a:solidFill>
              <a:latin typeface="Oswald"/>
              <a:ea typeface="Oswald"/>
              <a:cs typeface="Oswald"/>
              <a:sym typeface="Oswald"/>
            </a:endParaRPr>
          </a:p>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347" name="Google Shape;347;p31"/>
          <p:cNvSpPr/>
          <p:nvPr/>
        </p:nvSpPr>
        <p:spPr>
          <a:xfrm>
            <a:off x="5441847" y="1905000"/>
            <a:ext cx="1625203" cy="3044100"/>
          </a:xfrm>
          <a:prstGeom prst="flowChartProcess">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de">
                <a:solidFill>
                  <a:srgbClr val="FFFFFF"/>
                </a:solidFill>
                <a:latin typeface="Oswald"/>
                <a:ea typeface="Oswald"/>
                <a:cs typeface="Oswald"/>
                <a:sym typeface="Oswald"/>
              </a:rPr>
              <a:t>Pytorch: None</a:t>
            </a:r>
            <a:endParaRPr>
              <a:solidFill>
                <a:srgbClr val="FFFFFF"/>
              </a:solidFill>
              <a:latin typeface="Oswald"/>
              <a:ea typeface="Oswald"/>
              <a:cs typeface="Oswald"/>
              <a:sym typeface="Oswald"/>
            </a:endParaRPr>
          </a:p>
          <a:p>
            <a:pPr marL="0" lvl="0" indent="0" algn="l" rtl="0">
              <a:spcBef>
                <a:spcPts val="0"/>
              </a:spcBef>
              <a:spcAft>
                <a:spcPts val="0"/>
              </a:spcAft>
              <a:buNone/>
            </a:pPr>
            <a:endParaRPr>
              <a:solidFill>
                <a:srgbClr val="FFFFFF"/>
              </a:solidFill>
              <a:latin typeface="Oswald"/>
              <a:ea typeface="Oswald"/>
              <a:cs typeface="Oswald"/>
              <a:sym typeface="Oswald"/>
            </a:endParaRPr>
          </a:p>
          <a:p>
            <a:pPr marL="0" lvl="0" indent="0" algn="l" rtl="0">
              <a:spcBef>
                <a:spcPts val="0"/>
              </a:spcBef>
              <a:spcAft>
                <a:spcPts val="0"/>
              </a:spcAft>
              <a:buNone/>
            </a:pPr>
            <a:endParaRPr>
              <a:solidFill>
                <a:srgbClr val="FFFFFF"/>
              </a:solidFill>
              <a:latin typeface="Oswald"/>
              <a:ea typeface="Oswald"/>
              <a:cs typeface="Oswald"/>
              <a:sym typeface="Oswald"/>
            </a:endParaRPr>
          </a:p>
          <a:p>
            <a:pPr marL="0" lvl="0" indent="0" algn="l" rtl="0">
              <a:spcBef>
                <a:spcPts val="0"/>
              </a:spcBef>
              <a:spcAft>
                <a:spcPts val="0"/>
              </a:spcAft>
              <a:buNone/>
            </a:pPr>
            <a:endParaRPr>
              <a:solidFill>
                <a:srgbClr val="FFFFFF"/>
              </a:solidFill>
              <a:latin typeface="Oswald"/>
              <a:ea typeface="Oswald"/>
              <a:cs typeface="Oswald"/>
              <a:sym typeface="Oswald"/>
            </a:endParaRPr>
          </a:p>
          <a:p>
            <a:pPr marL="0" lvl="0" indent="0" algn="l" rtl="0">
              <a:spcBef>
                <a:spcPts val="0"/>
              </a:spcBef>
              <a:spcAft>
                <a:spcPts val="0"/>
              </a:spcAft>
              <a:buNone/>
            </a:pPr>
            <a:endParaRPr>
              <a:solidFill>
                <a:srgbClr val="FFFFFF"/>
              </a:solidFill>
              <a:latin typeface="Oswald"/>
              <a:ea typeface="Oswald"/>
              <a:cs typeface="Oswald"/>
              <a:sym typeface="Oswald"/>
            </a:endParaRPr>
          </a:p>
          <a:p>
            <a:pPr marL="0" lvl="0" indent="0" algn="l" rtl="0">
              <a:spcBef>
                <a:spcPts val="0"/>
              </a:spcBef>
              <a:spcAft>
                <a:spcPts val="0"/>
              </a:spcAft>
              <a:buNone/>
            </a:pPr>
            <a:endParaRPr>
              <a:solidFill>
                <a:srgbClr val="FFFFFF"/>
              </a:solidFill>
              <a:latin typeface="Oswald"/>
              <a:ea typeface="Oswald"/>
              <a:cs typeface="Oswald"/>
              <a:sym typeface="Oswald"/>
            </a:endParaRPr>
          </a:p>
          <a:p>
            <a:pPr marL="0" lvl="0" indent="0" algn="l" rtl="0">
              <a:spcBef>
                <a:spcPts val="0"/>
              </a:spcBef>
              <a:spcAft>
                <a:spcPts val="0"/>
              </a:spcAft>
              <a:buNone/>
            </a:pPr>
            <a:endParaRPr>
              <a:solidFill>
                <a:srgbClr val="FFFFFF"/>
              </a:solidFill>
              <a:latin typeface="Oswald"/>
              <a:ea typeface="Oswald"/>
              <a:cs typeface="Oswald"/>
              <a:sym typeface="Oswald"/>
            </a:endParaRPr>
          </a:p>
          <a:p>
            <a:pPr marL="0" lvl="0" indent="0" algn="l" rtl="0">
              <a:spcBef>
                <a:spcPts val="0"/>
              </a:spcBef>
              <a:spcAft>
                <a:spcPts val="0"/>
              </a:spcAft>
              <a:buNone/>
            </a:pPr>
            <a:r>
              <a:rPr lang="de">
                <a:solidFill>
                  <a:srgbClr val="FFFFFF"/>
                </a:solidFill>
                <a:latin typeface="Oswald"/>
                <a:ea typeface="Oswald"/>
                <a:cs typeface="Oswald"/>
                <a:sym typeface="Oswald"/>
              </a:rPr>
              <a:t>React: None</a:t>
            </a:r>
            <a:endParaRPr>
              <a:solidFill>
                <a:srgbClr val="FFFFFF"/>
              </a:solidFill>
              <a:latin typeface="Oswald"/>
              <a:ea typeface="Oswald"/>
              <a:cs typeface="Oswald"/>
              <a:sym typeface="Oswald"/>
            </a:endParaRPr>
          </a:p>
        </p:txBody>
      </p:sp>
      <p:sp>
        <p:nvSpPr>
          <p:cNvPr id="348" name="Google Shape;348;p31"/>
          <p:cNvSpPr/>
          <p:nvPr/>
        </p:nvSpPr>
        <p:spPr>
          <a:xfrm>
            <a:off x="7151897" y="1905000"/>
            <a:ext cx="1625203" cy="3044100"/>
          </a:xfrm>
          <a:prstGeom prst="flowChartProcess">
            <a:avLst/>
          </a:prstGeom>
          <a:solidFill>
            <a:srgbClr val="4267B2"/>
          </a:solidFill>
          <a:ln w="9525" cap="flat" cmpd="sng">
            <a:solidFill>
              <a:srgbClr val="4267B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de">
                <a:solidFill>
                  <a:srgbClr val="FFFFFF"/>
                </a:solidFill>
                <a:latin typeface="Oswald"/>
                <a:ea typeface="Oswald"/>
                <a:cs typeface="Oswald"/>
                <a:sym typeface="Oswald"/>
              </a:rPr>
              <a:t>Pytorch: Is built on three frameworks, thus no new external innovation was generated</a:t>
            </a:r>
            <a:endParaRPr>
              <a:solidFill>
                <a:srgbClr val="FFFFFF"/>
              </a:solidFill>
              <a:latin typeface="Oswald"/>
              <a:ea typeface="Oswald"/>
              <a:cs typeface="Oswald"/>
              <a:sym typeface="Oswald"/>
            </a:endParaRPr>
          </a:p>
          <a:p>
            <a:pPr marL="0" lvl="0" indent="0" algn="l" rtl="0">
              <a:spcBef>
                <a:spcPts val="0"/>
              </a:spcBef>
              <a:spcAft>
                <a:spcPts val="0"/>
              </a:spcAft>
              <a:buNone/>
            </a:pPr>
            <a:endParaRPr>
              <a:solidFill>
                <a:srgbClr val="FFFFFF"/>
              </a:solidFill>
              <a:latin typeface="Oswald"/>
              <a:ea typeface="Oswald"/>
              <a:cs typeface="Oswald"/>
              <a:sym typeface="Oswald"/>
            </a:endParaRPr>
          </a:p>
          <a:p>
            <a:pPr marL="0" lvl="0" indent="0" algn="l" rtl="0">
              <a:spcBef>
                <a:spcPts val="0"/>
              </a:spcBef>
              <a:spcAft>
                <a:spcPts val="0"/>
              </a:spcAft>
              <a:buNone/>
            </a:pPr>
            <a:endParaRPr>
              <a:solidFill>
                <a:srgbClr val="FFFFFF"/>
              </a:solidFill>
              <a:latin typeface="Oswald"/>
              <a:ea typeface="Oswald"/>
              <a:cs typeface="Oswald"/>
              <a:sym typeface="Oswald"/>
            </a:endParaRPr>
          </a:p>
          <a:p>
            <a:pPr marL="0" lvl="0" indent="0" algn="l" rtl="0">
              <a:spcBef>
                <a:spcPts val="0"/>
              </a:spcBef>
              <a:spcAft>
                <a:spcPts val="0"/>
              </a:spcAft>
              <a:buNone/>
            </a:pPr>
            <a:r>
              <a:rPr lang="de">
                <a:solidFill>
                  <a:srgbClr val="FFFFFF"/>
                </a:solidFill>
                <a:latin typeface="Oswald"/>
                <a:ea typeface="Oswald"/>
                <a:cs typeface="Oswald"/>
                <a:sym typeface="Oswald"/>
              </a:rPr>
              <a:t>React: Provided companies with an important web &amp; mobile development tool</a:t>
            </a:r>
            <a:endParaRPr>
              <a:solidFill>
                <a:srgbClr val="FFFFFF"/>
              </a:solidFill>
              <a:latin typeface="Oswald"/>
              <a:ea typeface="Oswald"/>
              <a:cs typeface="Oswald"/>
              <a:sym typeface="Oswald"/>
            </a:endParaRPr>
          </a:p>
        </p:txBody>
      </p:sp>
      <p:sp>
        <p:nvSpPr>
          <p:cNvPr id="349" name="Google Shape;349;p31"/>
          <p:cNvSpPr/>
          <p:nvPr/>
        </p:nvSpPr>
        <p:spPr>
          <a:xfrm>
            <a:off x="311700" y="1319388"/>
            <a:ext cx="1625203" cy="437450"/>
          </a:xfrm>
          <a:prstGeom prst="flowChartProcess">
            <a:avLst/>
          </a:prstGeom>
          <a:solidFill>
            <a:srgbClr val="4267B2"/>
          </a:solidFill>
          <a:ln w="9525" cap="flat" cmpd="sng">
            <a:solidFill>
              <a:srgbClr val="4267B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de">
                <a:solidFill>
                  <a:srgbClr val="FFFFFF"/>
                </a:solidFill>
                <a:latin typeface="Oswald"/>
                <a:ea typeface="Oswald"/>
                <a:cs typeface="Oswald"/>
                <a:sym typeface="Oswald"/>
              </a:rPr>
              <a:t>Software Quality</a:t>
            </a:r>
            <a:endParaRPr>
              <a:solidFill>
                <a:srgbClr val="FFFFFF"/>
              </a:solidFill>
              <a:latin typeface="Oswald"/>
              <a:ea typeface="Oswald"/>
              <a:cs typeface="Oswald"/>
              <a:sym typeface="Oswald"/>
            </a:endParaRPr>
          </a:p>
        </p:txBody>
      </p:sp>
      <p:sp>
        <p:nvSpPr>
          <p:cNvPr id="350" name="Google Shape;350;p31"/>
          <p:cNvSpPr/>
          <p:nvPr/>
        </p:nvSpPr>
        <p:spPr>
          <a:xfrm>
            <a:off x="2021749" y="1319388"/>
            <a:ext cx="1625203" cy="437450"/>
          </a:xfrm>
          <a:prstGeom prst="flowChartProcess">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de">
                <a:solidFill>
                  <a:schemeClr val="lt2"/>
                </a:solidFill>
                <a:latin typeface="Oswald"/>
                <a:ea typeface="Oswald"/>
                <a:cs typeface="Oswald"/>
                <a:sym typeface="Oswald"/>
              </a:rPr>
              <a:t>Outside Technical Support</a:t>
            </a:r>
            <a:endParaRPr>
              <a:solidFill>
                <a:schemeClr val="lt2"/>
              </a:solidFill>
              <a:latin typeface="Oswald"/>
              <a:ea typeface="Oswald"/>
              <a:cs typeface="Oswald"/>
              <a:sym typeface="Oswald"/>
            </a:endParaRPr>
          </a:p>
        </p:txBody>
      </p:sp>
      <p:sp>
        <p:nvSpPr>
          <p:cNvPr id="351" name="Google Shape;351;p31"/>
          <p:cNvSpPr/>
          <p:nvPr/>
        </p:nvSpPr>
        <p:spPr>
          <a:xfrm>
            <a:off x="3731798" y="1319388"/>
            <a:ext cx="1625203" cy="437450"/>
          </a:xfrm>
          <a:prstGeom prst="flowChartProcess">
            <a:avLst/>
          </a:prstGeom>
          <a:solidFill>
            <a:srgbClr val="4267B2"/>
          </a:solidFill>
          <a:ln w="9525" cap="flat" cmpd="sng">
            <a:solidFill>
              <a:srgbClr val="4267B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de">
                <a:solidFill>
                  <a:srgbClr val="FFFFFF"/>
                </a:solidFill>
                <a:latin typeface="Oswald"/>
                <a:ea typeface="Oswald"/>
                <a:cs typeface="Oswald"/>
                <a:sym typeface="Oswald"/>
              </a:rPr>
              <a:t>Business Opportunity</a:t>
            </a:r>
            <a:endParaRPr>
              <a:solidFill>
                <a:srgbClr val="FFFFFF"/>
              </a:solidFill>
              <a:latin typeface="Oswald"/>
              <a:ea typeface="Oswald"/>
              <a:cs typeface="Oswald"/>
              <a:sym typeface="Oswald"/>
            </a:endParaRPr>
          </a:p>
        </p:txBody>
      </p:sp>
      <p:sp>
        <p:nvSpPr>
          <p:cNvPr id="352" name="Google Shape;352;p31"/>
          <p:cNvSpPr/>
          <p:nvPr/>
        </p:nvSpPr>
        <p:spPr>
          <a:xfrm>
            <a:off x="5441847" y="1319388"/>
            <a:ext cx="1625203" cy="437450"/>
          </a:xfrm>
          <a:prstGeom prst="flowChartProcess">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de">
                <a:solidFill>
                  <a:schemeClr val="lt2"/>
                </a:solidFill>
                <a:latin typeface="Oswald"/>
                <a:ea typeface="Oswald"/>
                <a:cs typeface="Oswald"/>
                <a:sym typeface="Oswald"/>
              </a:rPr>
              <a:t>Business Model</a:t>
            </a:r>
            <a:endParaRPr>
              <a:solidFill>
                <a:schemeClr val="lt2"/>
              </a:solidFill>
              <a:latin typeface="Oswald"/>
              <a:ea typeface="Oswald"/>
              <a:cs typeface="Oswald"/>
              <a:sym typeface="Oswald"/>
            </a:endParaRPr>
          </a:p>
        </p:txBody>
      </p:sp>
      <p:sp>
        <p:nvSpPr>
          <p:cNvPr id="353" name="Google Shape;353;p31"/>
          <p:cNvSpPr/>
          <p:nvPr/>
        </p:nvSpPr>
        <p:spPr>
          <a:xfrm>
            <a:off x="7151897" y="1319388"/>
            <a:ext cx="1625203" cy="437450"/>
          </a:xfrm>
          <a:prstGeom prst="flowChartProcess">
            <a:avLst/>
          </a:prstGeom>
          <a:solidFill>
            <a:srgbClr val="4267B2"/>
          </a:solidFill>
          <a:ln w="9525" cap="flat" cmpd="sng">
            <a:solidFill>
              <a:srgbClr val="4267B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de">
                <a:solidFill>
                  <a:srgbClr val="FFFFFF"/>
                </a:solidFill>
                <a:latin typeface="Oswald"/>
                <a:ea typeface="Oswald"/>
                <a:cs typeface="Oswald"/>
                <a:sym typeface="Oswald"/>
              </a:rPr>
              <a:t>External Innovation</a:t>
            </a:r>
            <a:endParaRPr>
              <a:solidFill>
                <a:srgbClr val="FFFFFF"/>
              </a:solidFill>
              <a:latin typeface="Oswald"/>
              <a:ea typeface="Oswald"/>
              <a:cs typeface="Oswald"/>
              <a:sym typeface="Oswa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4"/>
          <p:cNvSpPr/>
          <p:nvPr/>
        </p:nvSpPr>
        <p:spPr>
          <a:xfrm>
            <a:off x="0" y="0"/>
            <a:ext cx="9144000" cy="51435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4"/>
          <p:cNvSpPr txBox="1">
            <a:spLocks noGrp="1"/>
          </p:cNvSpPr>
          <p:nvPr>
            <p:ph type="title"/>
          </p:nvPr>
        </p:nvSpPr>
        <p:spPr>
          <a:xfrm>
            <a:off x="683302" y="1686349"/>
            <a:ext cx="6387453" cy="1770801"/>
          </a:xfrm>
          <a:prstGeom prst="rect">
            <a:avLst/>
          </a:prstGeom>
        </p:spPr>
        <p:txBody>
          <a:bodyPr spcFirstLastPara="1" wrap="square" lIns="91425" tIns="91425" rIns="91425" bIns="91425" anchor="b" anchorCtr="0">
            <a:noAutofit/>
          </a:bodyPr>
          <a:lstStyle/>
          <a:p>
            <a:pPr lvl="0"/>
            <a:r>
              <a:rPr lang="de-DE" sz="4800" dirty="0">
                <a:solidFill>
                  <a:srgbClr val="FFFFFF"/>
                </a:solidFill>
                <a:latin typeface="Oswald"/>
                <a:ea typeface="Oswald"/>
                <a:cs typeface="Oswald"/>
                <a:sym typeface="Oswald"/>
              </a:rPr>
              <a:t>Visuelle Exploration &amp; Datenbereinigung</a:t>
            </a:r>
          </a:p>
        </p:txBody>
      </p:sp>
    </p:spTree>
    <p:extLst>
      <p:ext uri="{BB962C8B-B14F-4D97-AF65-F5344CB8AC3E}">
        <p14:creationId xmlns:p14="http://schemas.microsoft.com/office/powerpoint/2010/main" val="28083225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16"/>
          <p:cNvSpPr txBox="1">
            <a:spLocks noGrp="1"/>
          </p:cNvSpPr>
          <p:nvPr>
            <p:ph type="body" idx="4294967295"/>
          </p:nvPr>
        </p:nvSpPr>
        <p:spPr>
          <a:xfrm>
            <a:off x="4542202" y="1988700"/>
            <a:ext cx="2039700" cy="2508600"/>
          </a:xfrm>
          <a:prstGeom prst="rect">
            <a:avLst/>
          </a:prstGeom>
          <a:solidFill>
            <a:srgbClr val="DFE3EE"/>
          </a:solidFill>
          <a:ln w="9525" cap="flat" cmpd="sng">
            <a:solidFill>
              <a:srgbClr val="DFE3EE"/>
            </a:solidFill>
            <a:prstDash val="solid"/>
            <a:round/>
            <a:headEnd type="none" w="sm" len="sm"/>
            <a:tailEnd type="none" w="sm" len="sm"/>
          </a:ln>
        </p:spPr>
        <p:txBody>
          <a:bodyPr spcFirstLastPara="1" wrap="square" lIns="91425" tIns="91425" rIns="91425" bIns="91425" anchor="t" anchorCtr="0">
            <a:noAutofit/>
          </a:bodyPr>
          <a:lstStyle/>
          <a:p>
            <a:pPr marL="0" lvl="0" indent="0">
              <a:buNone/>
            </a:pPr>
            <a:r>
              <a:rPr lang="de-DE" sz="1400" b="1" dirty="0">
                <a:latin typeface="Oswald"/>
                <a:ea typeface="Oswald"/>
                <a:cs typeface="Oswald"/>
                <a:sym typeface="Oswald"/>
              </a:rPr>
              <a:t>Umsatz und Marge abhängig vom Liefer-Startpunkt</a:t>
            </a:r>
            <a:endParaRPr sz="1400" b="1" dirty="0">
              <a:latin typeface="Oswald"/>
              <a:ea typeface="Oswald"/>
              <a:cs typeface="Oswald"/>
              <a:sym typeface="Oswald"/>
            </a:endParaRPr>
          </a:p>
          <a:p>
            <a:pPr marL="0" lvl="0" indent="0" algn="l" rtl="0">
              <a:spcBef>
                <a:spcPts val="800"/>
              </a:spcBef>
              <a:spcAft>
                <a:spcPts val="0"/>
              </a:spcAft>
              <a:buNone/>
            </a:pPr>
            <a:r>
              <a:rPr lang="de-DE" sz="1400" dirty="0">
                <a:latin typeface="Oswald"/>
                <a:ea typeface="Oswald"/>
                <a:cs typeface="Oswald"/>
                <a:sym typeface="Oswald"/>
              </a:rPr>
              <a:t>Deutschland als Startpunkt hat deutlich mehr Umsatz als in anderen Ländern</a:t>
            </a:r>
            <a:endParaRPr sz="1400" dirty="0">
              <a:latin typeface="Oswald"/>
              <a:ea typeface="Oswald"/>
              <a:cs typeface="Oswald"/>
              <a:sym typeface="Oswald"/>
            </a:endParaRPr>
          </a:p>
        </p:txBody>
      </p:sp>
      <p:sp>
        <p:nvSpPr>
          <p:cNvPr id="132" name="Google Shape;132;p16"/>
          <p:cNvSpPr txBox="1">
            <a:spLocks noGrp="1"/>
          </p:cNvSpPr>
          <p:nvPr>
            <p:ph type="body" idx="4294967295"/>
          </p:nvPr>
        </p:nvSpPr>
        <p:spPr>
          <a:xfrm>
            <a:off x="6687958" y="1988700"/>
            <a:ext cx="2039700" cy="2508600"/>
          </a:xfrm>
          <a:prstGeom prst="rect">
            <a:avLst/>
          </a:prstGeom>
          <a:solidFill>
            <a:srgbClr val="DFE3EE"/>
          </a:solidFill>
          <a:ln w="9525" cap="flat" cmpd="sng">
            <a:solidFill>
              <a:srgbClr val="DFE3EE"/>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de-DE" sz="1400" b="1" dirty="0">
                <a:latin typeface="Oswald"/>
                <a:ea typeface="Oswald"/>
                <a:cs typeface="Oswald"/>
                <a:sym typeface="Oswald"/>
              </a:rPr>
              <a:t>Internationale Aufträge</a:t>
            </a:r>
          </a:p>
          <a:p>
            <a:pPr marL="0" lvl="0" indent="0" algn="l" rtl="0">
              <a:spcBef>
                <a:spcPts val="800"/>
              </a:spcBef>
              <a:spcAft>
                <a:spcPts val="0"/>
              </a:spcAft>
              <a:buNone/>
            </a:pPr>
            <a:r>
              <a:rPr lang="de-DE" sz="1400" dirty="0">
                <a:latin typeface="Oswald"/>
                <a:ea typeface="Oswald"/>
                <a:cs typeface="Oswald"/>
                <a:sym typeface="Oswald"/>
              </a:rPr>
              <a:t>Deutlich mehr nationale Aufträge als internationale</a:t>
            </a:r>
          </a:p>
          <a:p>
            <a:pPr marL="0" lvl="0" indent="0" algn="l" rtl="0">
              <a:spcBef>
                <a:spcPts val="800"/>
              </a:spcBef>
              <a:spcAft>
                <a:spcPts val="800"/>
              </a:spcAft>
              <a:buNone/>
            </a:pPr>
            <a:r>
              <a:rPr lang="de" sz="1400" dirty="0">
                <a:solidFill>
                  <a:srgbClr val="FF0000"/>
                </a:solidFill>
                <a:latin typeface="Oswald"/>
                <a:ea typeface="Oswald"/>
                <a:cs typeface="Oswald"/>
                <a:sym typeface="Oswald"/>
              </a:rPr>
              <a:t>Der Fokus der unsere Analyse liegt daher auf Nationaler Ebene: Deutschland</a:t>
            </a:r>
            <a:endParaRPr lang="de-DE" sz="1400" dirty="0">
              <a:solidFill>
                <a:srgbClr val="FF0000"/>
              </a:solidFill>
              <a:latin typeface="Oswald"/>
              <a:ea typeface="Oswald"/>
              <a:cs typeface="Oswald"/>
              <a:sym typeface="Oswald"/>
            </a:endParaRPr>
          </a:p>
        </p:txBody>
      </p:sp>
      <p:sp>
        <p:nvSpPr>
          <p:cNvPr id="133" name="Google Shape;133;p16"/>
          <p:cNvSpPr txBox="1">
            <a:spLocks noGrp="1"/>
          </p:cNvSpPr>
          <p:nvPr>
            <p:ph type="body" idx="4294967295"/>
          </p:nvPr>
        </p:nvSpPr>
        <p:spPr>
          <a:xfrm>
            <a:off x="311700" y="1988700"/>
            <a:ext cx="2039700" cy="2508600"/>
          </a:xfrm>
          <a:prstGeom prst="rect">
            <a:avLst/>
          </a:prstGeom>
          <a:solidFill>
            <a:srgbClr val="DFE3EE"/>
          </a:solidFill>
          <a:ln w="9525" cap="flat" cmpd="sng">
            <a:solidFill>
              <a:srgbClr val="DFE3EE"/>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de-DE" sz="1400" b="1" dirty="0">
                <a:latin typeface="Oswald"/>
                <a:ea typeface="Oswald"/>
                <a:cs typeface="Oswald"/>
                <a:sym typeface="Oswald"/>
              </a:rPr>
              <a:t>Hohe Kosten</a:t>
            </a:r>
          </a:p>
          <a:p>
            <a:pPr marL="0" lvl="0" indent="0" algn="l" rtl="0">
              <a:spcBef>
                <a:spcPts val="0"/>
              </a:spcBef>
              <a:spcAft>
                <a:spcPts val="0"/>
              </a:spcAft>
              <a:buNone/>
            </a:pPr>
            <a:r>
              <a:rPr lang="de-DE" sz="1400" dirty="0">
                <a:latin typeface="Oswald"/>
                <a:ea typeface="Oswald"/>
                <a:cs typeface="Oswald"/>
                <a:sym typeface="Oswald"/>
              </a:rPr>
              <a:t>Kosten übersteigt Umsatz vor allem in Dezember jeden Jahres</a:t>
            </a:r>
            <a:endParaRPr sz="1400" dirty="0">
              <a:latin typeface="Oswald"/>
              <a:ea typeface="Oswald"/>
              <a:cs typeface="Oswald"/>
              <a:sym typeface="Oswald"/>
            </a:endParaRPr>
          </a:p>
          <a:p>
            <a:pPr marL="457200" lvl="0" indent="0" algn="l" rtl="0">
              <a:spcBef>
                <a:spcPts val="800"/>
              </a:spcBef>
              <a:spcAft>
                <a:spcPts val="800"/>
              </a:spcAft>
              <a:buNone/>
            </a:pPr>
            <a:endParaRPr sz="1400" dirty="0">
              <a:latin typeface="Oswald"/>
              <a:ea typeface="Oswald"/>
              <a:cs typeface="Oswald"/>
              <a:sym typeface="Oswald"/>
            </a:endParaRPr>
          </a:p>
        </p:txBody>
      </p:sp>
      <p:sp>
        <p:nvSpPr>
          <p:cNvPr id="134" name="Google Shape;134;p16"/>
          <p:cNvSpPr/>
          <p:nvPr/>
        </p:nvSpPr>
        <p:spPr>
          <a:xfrm>
            <a:off x="311700" y="1375400"/>
            <a:ext cx="2037600" cy="53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121875" tIns="121875" rIns="121875" bIns="121875" anchor="ctr" anchorCtr="0">
            <a:noAutofit/>
          </a:bodyPr>
          <a:lstStyle/>
          <a:p>
            <a:pPr marL="0" lvl="0" indent="0" algn="l" rtl="0">
              <a:spcBef>
                <a:spcPts val="0"/>
              </a:spcBef>
              <a:spcAft>
                <a:spcPts val="0"/>
              </a:spcAft>
              <a:buNone/>
            </a:pPr>
            <a:r>
              <a:rPr lang="de" sz="1600" dirty="0">
                <a:solidFill>
                  <a:srgbClr val="FFFFFF"/>
                </a:solidFill>
                <a:latin typeface="Oswald"/>
                <a:ea typeface="Oswald"/>
                <a:cs typeface="Oswald"/>
                <a:sym typeface="Oswald"/>
              </a:rPr>
              <a:t>1. KOSTEN VS. UMSATZ</a:t>
            </a:r>
            <a:endParaRPr sz="1600" dirty="0">
              <a:solidFill>
                <a:srgbClr val="FFFFFF"/>
              </a:solidFill>
              <a:latin typeface="Oswald"/>
              <a:ea typeface="Oswald"/>
              <a:cs typeface="Oswald"/>
              <a:sym typeface="Oswald"/>
            </a:endParaRPr>
          </a:p>
        </p:txBody>
      </p:sp>
      <p:sp>
        <p:nvSpPr>
          <p:cNvPr id="135" name="Google Shape;135;p16"/>
          <p:cNvSpPr/>
          <p:nvPr/>
        </p:nvSpPr>
        <p:spPr>
          <a:xfrm>
            <a:off x="6667150" y="1375400"/>
            <a:ext cx="2058300" cy="53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121875" tIns="121875" rIns="121875" bIns="121875" anchor="ctr" anchorCtr="0">
            <a:noAutofit/>
          </a:bodyPr>
          <a:lstStyle/>
          <a:p>
            <a:pPr marL="0" lvl="0" indent="0" algn="l" rtl="0">
              <a:spcBef>
                <a:spcPts val="0"/>
              </a:spcBef>
              <a:spcAft>
                <a:spcPts val="0"/>
              </a:spcAft>
              <a:buNone/>
            </a:pPr>
            <a:endParaRPr sz="1600" dirty="0">
              <a:solidFill>
                <a:srgbClr val="FFFFFF"/>
              </a:solidFill>
              <a:latin typeface="Oswald"/>
              <a:ea typeface="Oswald"/>
              <a:cs typeface="Oswald"/>
              <a:sym typeface="Oswald"/>
            </a:endParaRPr>
          </a:p>
          <a:p>
            <a:pPr marL="0" lvl="0" indent="0" algn="l" rtl="0">
              <a:spcBef>
                <a:spcPts val="0"/>
              </a:spcBef>
              <a:spcAft>
                <a:spcPts val="0"/>
              </a:spcAft>
              <a:buNone/>
            </a:pPr>
            <a:r>
              <a:rPr lang="de" sz="1600" dirty="0">
                <a:solidFill>
                  <a:srgbClr val="FFFFFF"/>
                </a:solidFill>
                <a:latin typeface="Oswald"/>
                <a:ea typeface="Oswald"/>
                <a:cs typeface="Oswald"/>
                <a:sym typeface="Oswald"/>
              </a:rPr>
              <a:t>4. AUFTRÄGE</a:t>
            </a:r>
            <a:endParaRPr sz="1600" dirty="0">
              <a:solidFill>
                <a:srgbClr val="FFFFFF"/>
              </a:solidFill>
              <a:latin typeface="Oswald"/>
              <a:ea typeface="Oswald"/>
              <a:cs typeface="Oswald"/>
              <a:sym typeface="Oswald"/>
            </a:endParaRPr>
          </a:p>
          <a:p>
            <a:pPr marL="0" lvl="0" indent="0" algn="l" rtl="0">
              <a:spcBef>
                <a:spcPts val="0"/>
              </a:spcBef>
              <a:spcAft>
                <a:spcPts val="0"/>
              </a:spcAft>
              <a:buNone/>
            </a:pPr>
            <a:endParaRPr sz="1600" dirty="0">
              <a:solidFill>
                <a:srgbClr val="FFFFFF"/>
              </a:solidFill>
              <a:latin typeface="Oswald"/>
              <a:ea typeface="Oswald"/>
              <a:cs typeface="Oswald"/>
              <a:sym typeface="Oswald"/>
            </a:endParaRPr>
          </a:p>
        </p:txBody>
      </p:sp>
      <p:sp>
        <p:nvSpPr>
          <p:cNvPr id="136" name="Google Shape;136;p16"/>
          <p:cNvSpPr/>
          <p:nvPr/>
        </p:nvSpPr>
        <p:spPr>
          <a:xfrm>
            <a:off x="4542300" y="1375400"/>
            <a:ext cx="2025600" cy="53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121875" tIns="121875" rIns="121875" bIns="121875" anchor="ctr" anchorCtr="0">
            <a:noAutofit/>
          </a:bodyPr>
          <a:lstStyle/>
          <a:p>
            <a:pPr marL="0" lvl="0" indent="0" algn="l" rtl="0">
              <a:spcBef>
                <a:spcPts val="0"/>
              </a:spcBef>
              <a:spcAft>
                <a:spcPts val="0"/>
              </a:spcAft>
              <a:buNone/>
            </a:pPr>
            <a:r>
              <a:rPr lang="de" sz="1600" dirty="0">
                <a:solidFill>
                  <a:srgbClr val="FFFFFF"/>
                </a:solidFill>
                <a:latin typeface="Oswald"/>
                <a:ea typeface="Oswald"/>
                <a:cs typeface="Oswald"/>
                <a:sym typeface="Oswald"/>
              </a:rPr>
              <a:t>3. DOMAIN LANE</a:t>
            </a:r>
            <a:endParaRPr sz="1600" dirty="0">
              <a:solidFill>
                <a:srgbClr val="FFFFFF"/>
              </a:solidFill>
              <a:latin typeface="Oswald"/>
              <a:ea typeface="Oswald"/>
              <a:cs typeface="Oswald"/>
              <a:sym typeface="Oswald"/>
            </a:endParaRPr>
          </a:p>
        </p:txBody>
      </p:sp>
      <p:sp>
        <p:nvSpPr>
          <p:cNvPr id="137" name="Google Shape;137;p16"/>
          <p:cNvSpPr txBox="1">
            <a:spLocks noGrp="1"/>
          </p:cNvSpPr>
          <p:nvPr>
            <p:ph type="title"/>
          </p:nvPr>
        </p:nvSpPr>
        <p:spPr>
          <a:xfrm>
            <a:off x="311700" y="4735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dirty="0">
                <a:latin typeface="Oswald"/>
                <a:ea typeface="Oswald"/>
                <a:cs typeface="Oswald"/>
                <a:sym typeface="Oswald"/>
              </a:rPr>
              <a:t>Problemstellung</a:t>
            </a:r>
            <a:endParaRPr dirty="0">
              <a:latin typeface="Oswald"/>
              <a:ea typeface="Oswald"/>
              <a:cs typeface="Oswald"/>
              <a:sym typeface="Oswald"/>
            </a:endParaRPr>
          </a:p>
        </p:txBody>
      </p:sp>
      <p:sp>
        <p:nvSpPr>
          <p:cNvPr id="138" name="Google Shape;138;p16"/>
          <p:cNvSpPr txBox="1">
            <a:spLocks noGrp="1"/>
          </p:cNvSpPr>
          <p:nvPr>
            <p:ph type="body" idx="4294967295"/>
          </p:nvPr>
        </p:nvSpPr>
        <p:spPr>
          <a:xfrm>
            <a:off x="2426950" y="1988700"/>
            <a:ext cx="2039700" cy="2508600"/>
          </a:xfrm>
          <a:prstGeom prst="rect">
            <a:avLst/>
          </a:prstGeom>
          <a:solidFill>
            <a:srgbClr val="DFE3EE"/>
          </a:solidFill>
          <a:ln w="9525" cap="flat" cmpd="sng">
            <a:solidFill>
              <a:srgbClr val="DFE3EE"/>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de" sz="1400" b="1" dirty="0">
                <a:latin typeface="Oswald"/>
                <a:ea typeface="Oswald"/>
                <a:cs typeface="Oswald"/>
                <a:sym typeface="Oswald"/>
              </a:rPr>
              <a:t>Weniger Umsatz in 4PL </a:t>
            </a:r>
          </a:p>
          <a:p>
            <a:pPr marL="0" lvl="0" indent="0" algn="l" rtl="0">
              <a:spcBef>
                <a:spcPts val="0"/>
              </a:spcBef>
              <a:spcAft>
                <a:spcPts val="0"/>
              </a:spcAft>
              <a:buNone/>
            </a:pPr>
            <a:r>
              <a:rPr lang="de-DE" sz="1400" dirty="0">
                <a:latin typeface="Oswald"/>
                <a:ea typeface="Oswald"/>
                <a:cs typeface="Oswald"/>
                <a:sym typeface="Oswald"/>
              </a:rPr>
              <a:t>4PL rentiert sich weniger als 3PL</a:t>
            </a:r>
            <a:endParaRPr sz="1400" dirty="0">
              <a:latin typeface="Oswald"/>
              <a:ea typeface="Oswald"/>
              <a:cs typeface="Oswald"/>
              <a:sym typeface="Oswald"/>
            </a:endParaRPr>
          </a:p>
        </p:txBody>
      </p:sp>
      <p:sp>
        <p:nvSpPr>
          <p:cNvPr id="139" name="Google Shape;139;p16"/>
          <p:cNvSpPr/>
          <p:nvPr/>
        </p:nvSpPr>
        <p:spPr>
          <a:xfrm>
            <a:off x="2426950" y="1375400"/>
            <a:ext cx="2025600" cy="53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121875" tIns="121875" rIns="121875" bIns="121875" anchor="ctr" anchorCtr="0">
            <a:noAutofit/>
          </a:bodyPr>
          <a:lstStyle/>
          <a:p>
            <a:pPr marL="0" lvl="0" indent="0" algn="l" rtl="0">
              <a:spcBef>
                <a:spcPts val="0"/>
              </a:spcBef>
              <a:spcAft>
                <a:spcPts val="0"/>
              </a:spcAft>
              <a:buNone/>
            </a:pPr>
            <a:r>
              <a:rPr lang="de" sz="1600" dirty="0">
                <a:solidFill>
                  <a:srgbClr val="FFFFFF"/>
                </a:solidFill>
                <a:latin typeface="Oswald"/>
                <a:ea typeface="Oswald"/>
                <a:cs typeface="Oswald"/>
                <a:sym typeface="Oswald"/>
              </a:rPr>
              <a:t>2. BUSINESS MODEL</a:t>
            </a:r>
            <a:endParaRPr sz="1600" dirty="0">
              <a:solidFill>
                <a:srgbClr val="FFFFFF"/>
              </a:solidFill>
              <a:latin typeface="Oswald"/>
              <a:ea typeface="Oswald"/>
              <a:cs typeface="Oswald"/>
              <a:sym typeface="Oswald"/>
            </a:endParaRPr>
          </a:p>
        </p:txBody>
      </p:sp>
      <p:sp>
        <p:nvSpPr>
          <p:cNvPr id="22" name="Google Shape;120;p15">
            <a:extLst>
              <a:ext uri="{FF2B5EF4-FFF2-40B4-BE49-F238E27FC236}">
                <a16:creationId xmlns:a16="http://schemas.microsoft.com/office/drawing/2014/main" id="{4E9C06B0-0D62-084C-892C-FE2ACC5DA02E}"/>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23" name="Google Shape;121;p15">
            <a:extLst>
              <a:ext uri="{FF2B5EF4-FFF2-40B4-BE49-F238E27FC236}">
                <a16:creationId xmlns:a16="http://schemas.microsoft.com/office/drawing/2014/main" id="{6FCC1B4F-B55D-294C-BB35-297EC4F403A9}"/>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24" name="Google Shape;122;p15">
            <a:extLst>
              <a:ext uri="{FF2B5EF4-FFF2-40B4-BE49-F238E27FC236}">
                <a16:creationId xmlns:a16="http://schemas.microsoft.com/office/drawing/2014/main" id="{7EFE33A5-4AE6-2C47-94F9-CF33660820EF}"/>
              </a:ext>
            </a:extLst>
          </p:cNvPr>
          <p:cNvSpPr/>
          <p:nvPr/>
        </p:nvSpPr>
        <p:spPr>
          <a:xfrm>
            <a:off x="311700" y="99741"/>
            <a:ext cx="1704300" cy="191100"/>
          </a:xfrm>
          <a:prstGeom prst="homePlate">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MOTIVATION</a:t>
            </a:r>
            <a:endParaRPr sz="1200" dirty="0">
              <a:solidFill>
                <a:srgbClr val="FFFFFF"/>
              </a:solidFill>
              <a:latin typeface="Oswald"/>
              <a:ea typeface="Oswald"/>
              <a:cs typeface="Oswald"/>
              <a:sym typeface="Oswald"/>
            </a:endParaRPr>
          </a:p>
        </p:txBody>
      </p:sp>
      <p:sp>
        <p:nvSpPr>
          <p:cNvPr id="25" name="Google Shape;123;p15">
            <a:extLst>
              <a:ext uri="{FF2B5EF4-FFF2-40B4-BE49-F238E27FC236}">
                <a16:creationId xmlns:a16="http://schemas.microsoft.com/office/drawing/2014/main" id="{BF7C7EFD-B527-7740-95B6-6BEECF73DFD6}"/>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A</a:t>
            </a:r>
            <a:endParaRPr sz="1200" dirty="0">
              <a:solidFill>
                <a:srgbClr val="FFFFFF"/>
              </a:solidFill>
              <a:latin typeface="Oswald"/>
              <a:ea typeface="Oswald"/>
              <a:cs typeface="Oswald"/>
              <a:sym typeface="Oswald"/>
            </a:endParaRPr>
          </a:p>
        </p:txBody>
      </p:sp>
      <p:sp>
        <p:nvSpPr>
          <p:cNvPr id="26" name="Google Shape;124;p15">
            <a:extLst>
              <a:ext uri="{FF2B5EF4-FFF2-40B4-BE49-F238E27FC236}">
                <a16:creationId xmlns:a16="http://schemas.microsoft.com/office/drawing/2014/main" id="{024DED51-64B9-1D46-8FF9-7E3488D75942}"/>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7" name="Google Shape;125;p15">
            <a:extLst>
              <a:ext uri="{FF2B5EF4-FFF2-40B4-BE49-F238E27FC236}">
                <a16:creationId xmlns:a16="http://schemas.microsoft.com/office/drawing/2014/main" id="{34320AA5-7CA1-1D4C-9054-3BBCF041E72E}"/>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 dirty="0">
                <a:latin typeface="Oswald"/>
                <a:ea typeface="Oswald"/>
                <a:cs typeface="Oswald"/>
                <a:sym typeface="Oswald"/>
              </a:rPr>
              <a:t>Visuelle Exploration</a:t>
            </a:r>
            <a:endParaRPr dirty="0">
              <a:latin typeface="Oswald"/>
              <a:ea typeface="Oswald"/>
              <a:cs typeface="Oswald"/>
              <a:sym typeface="Oswald"/>
            </a:endParaRPr>
          </a:p>
        </p:txBody>
      </p:sp>
      <p:sp>
        <p:nvSpPr>
          <p:cNvPr id="193" name="Google Shape;193;p18"/>
          <p:cNvSpPr txBox="1"/>
          <p:nvPr/>
        </p:nvSpPr>
        <p:spPr>
          <a:xfrm>
            <a:off x="-100" y="4866600"/>
            <a:ext cx="41376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lang="de-DE" sz="600" dirty="0">
              <a:solidFill>
                <a:srgbClr val="999999"/>
              </a:solidFill>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graphicFrame>
        <p:nvGraphicFramePr>
          <p:cNvPr id="15" name="Diagramm 14">
            <a:extLst>
              <a:ext uri="{FF2B5EF4-FFF2-40B4-BE49-F238E27FC236}">
                <a16:creationId xmlns:a16="http://schemas.microsoft.com/office/drawing/2014/main" id="{1DBF29A7-BEED-A541-893F-EE492C771B90}"/>
              </a:ext>
            </a:extLst>
          </p:cNvPr>
          <p:cNvGraphicFramePr>
            <a:graphicFrameLocks/>
          </p:cNvGraphicFramePr>
          <p:nvPr>
            <p:extLst>
              <p:ext uri="{D42A27DB-BD31-4B8C-83A1-F6EECF244321}">
                <p14:modId xmlns:p14="http://schemas.microsoft.com/office/powerpoint/2010/main" val="3331078015"/>
              </p:ext>
            </p:extLst>
          </p:nvPr>
        </p:nvGraphicFramePr>
        <p:xfrm>
          <a:off x="311700" y="1126066"/>
          <a:ext cx="3936915" cy="3600884"/>
        </p:xfrm>
        <a:graphic>
          <a:graphicData uri="http://schemas.openxmlformats.org/drawingml/2006/chart">
            <c:chart xmlns:c="http://schemas.openxmlformats.org/drawingml/2006/chart" xmlns:r="http://schemas.openxmlformats.org/officeDocument/2006/relationships" r:id="rId3"/>
          </a:graphicData>
        </a:graphic>
      </p:graphicFrame>
      <p:pic>
        <p:nvPicPr>
          <p:cNvPr id="4" name="Grafik 3">
            <a:extLst>
              <a:ext uri="{FF2B5EF4-FFF2-40B4-BE49-F238E27FC236}">
                <a16:creationId xmlns:a16="http://schemas.microsoft.com/office/drawing/2014/main" id="{A220AB79-D46F-CC44-A78E-053DF11152F3}"/>
              </a:ext>
            </a:extLst>
          </p:cNvPr>
          <p:cNvPicPr>
            <a:picLocks noChangeAspect="1"/>
          </p:cNvPicPr>
          <p:nvPr/>
        </p:nvPicPr>
        <p:blipFill>
          <a:blip r:embed="rId4"/>
          <a:stretch>
            <a:fillRect/>
          </a:stretch>
        </p:blipFill>
        <p:spPr>
          <a:xfrm>
            <a:off x="4007865" y="1248194"/>
            <a:ext cx="4972298" cy="3067327"/>
          </a:xfrm>
          <a:prstGeom prst="rect">
            <a:avLst/>
          </a:prstGeom>
        </p:spPr>
      </p:pic>
      <p:sp>
        <p:nvSpPr>
          <p:cNvPr id="5" name="Rechteck 4">
            <a:extLst>
              <a:ext uri="{FF2B5EF4-FFF2-40B4-BE49-F238E27FC236}">
                <a16:creationId xmlns:a16="http://schemas.microsoft.com/office/drawing/2014/main" id="{7464CC00-AB97-D942-BE31-342970742AA4}"/>
              </a:ext>
            </a:extLst>
          </p:cNvPr>
          <p:cNvSpPr/>
          <p:nvPr/>
        </p:nvSpPr>
        <p:spPr>
          <a:xfrm>
            <a:off x="4924244" y="4652595"/>
            <a:ext cx="2981907" cy="400110"/>
          </a:xfrm>
          <a:prstGeom prst="rect">
            <a:avLst/>
          </a:prstGeom>
        </p:spPr>
        <p:txBody>
          <a:bodyPr wrap="none">
            <a:spAutoFit/>
          </a:bodyPr>
          <a:lstStyle/>
          <a:p>
            <a:pPr marL="139700">
              <a:buSzPts val="1400"/>
              <a:defRPr/>
            </a:pPr>
            <a:r>
              <a:rPr lang="de-DE" sz="1000" dirty="0">
                <a:highlight>
                  <a:srgbClr val="FFFF00"/>
                </a:highlight>
              </a:rPr>
              <a:t>#TODO: Legende und Achsen Größere Schrift,</a:t>
            </a:r>
          </a:p>
          <a:p>
            <a:pPr marL="139700">
              <a:buSzPts val="1400"/>
              <a:defRPr/>
            </a:pPr>
            <a:r>
              <a:rPr lang="de-DE" sz="1000" dirty="0">
                <a:highlight>
                  <a:srgbClr val="FFFF00"/>
                </a:highlight>
              </a:rPr>
              <a:t> Balken näher </a:t>
            </a:r>
            <a:r>
              <a:rPr lang="de-DE" sz="1000" dirty="0" err="1">
                <a:highlight>
                  <a:srgbClr val="FFFF00"/>
                </a:highlight>
              </a:rPr>
              <a:t>zsm</a:t>
            </a:r>
            <a:endParaRPr lang="de-DE" sz="1000" dirty="0">
              <a:highlight>
                <a:srgbClr val="FFFF00"/>
              </a:highlight>
            </a:endParaRPr>
          </a:p>
        </p:txBody>
      </p:sp>
    </p:spTree>
    <p:extLst>
      <p:ext uri="{BB962C8B-B14F-4D97-AF65-F5344CB8AC3E}">
        <p14:creationId xmlns:p14="http://schemas.microsoft.com/office/powerpoint/2010/main" val="5510838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 dirty="0">
                <a:latin typeface="Oswald"/>
                <a:ea typeface="Oswald"/>
                <a:cs typeface="Oswald"/>
                <a:sym typeface="Oswald"/>
              </a:rPr>
              <a:t>Visuelle Exploration</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8" name="Grafik 7">
            <a:extLst>
              <a:ext uri="{FF2B5EF4-FFF2-40B4-BE49-F238E27FC236}">
                <a16:creationId xmlns:a16="http://schemas.microsoft.com/office/drawing/2014/main" id="{D1EA71AC-2EAE-B84C-92EA-AA5C6075370C}"/>
              </a:ext>
            </a:extLst>
          </p:cNvPr>
          <p:cNvPicPr>
            <a:picLocks noChangeAspect="1"/>
          </p:cNvPicPr>
          <p:nvPr/>
        </p:nvPicPr>
        <p:blipFill>
          <a:blip r:embed="rId3"/>
          <a:stretch>
            <a:fillRect/>
          </a:stretch>
        </p:blipFill>
        <p:spPr>
          <a:xfrm>
            <a:off x="4668597" y="1277851"/>
            <a:ext cx="4393660" cy="2781640"/>
          </a:xfrm>
          <a:prstGeom prst="rect">
            <a:avLst/>
          </a:prstGeom>
        </p:spPr>
      </p:pic>
      <p:pic>
        <p:nvPicPr>
          <p:cNvPr id="22" name="Grafik 21">
            <a:extLst>
              <a:ext uri="{FF2B5EF4-FFF2-40B4-BE49-F238E27FC236}">
                <a16:creationId xmlns:a16="http://schemas.microsoft.com/office/drawing/2014/main" id="{B46DAD43-E327-BE47-B572-4B2A632BAC7E}"/>
              </a:ext>
            </a:extLst>
          </p:cNvPr>
          <p:cNvPicPr>
            <a:picLocks noChangeAspect="1"/>
          </p:cNvPicPr>
          <p:nvPr/>
        </p:nvPicPr>
        <p:blipFill>
          <a:blip r:embed="rId4"/>
          <a:stretch>
            <a:fillRect/>
          </a:stretch>
        </p:blipFill>
        <p:spPr>
          <a:xfrm>
            <a:off x="226359" y="1277851"/>
            <a:ext cx="4443721" cy="2741257"/>
          </a:xfrm>
          <a:prstGeom prst="rect">
            <a:avLst/>
          </a:prstGeom>
        </p:spPr>
      </p:pic>
      <p:sp>
        <p:nvSpPr>
          <p:cNvPr id="23" name="Rechteck 22">
            <a:extLst>
              <a:ext uri="{FF2B5EF4-FFF2-40B4-BE49-F238E27FC236}">
                <a16:creationId xmlns:a16="http://schemas.microsoft.com/office/drawing/2014/main" id="{DB8BADDC-2EF6-BE42-8AF5-48185F66726F}"/>
              </a:ext>
            </a:extLst>
          </p:cNvPr>
          <p:cNvSpPr/>
          <p:nvPr/>
        </p:nvSpPr>
        <p:spPr>
          <a:xfrm>
            <a:off x="5208307" y="4343380"/>
            <a:ext cx="2614818" cy="553998"/>
          </a:xfrm>
          <a:prstGeom prst="rect">
            <a:avLst/>
          </a:prstGeom>
        </p:spPr>
        <p:txBody>
          <a:bodyPr wrap="none">
            <a:spAutoFit/>
          </a:bodyPr>
          <a:lstStyle/>
          <a:p>
            <a:pPr marL="139700">
              <a:buSzPts val="1400"/>
              <a:defRPr/>
            </a:pPr>
            <a:r>
              <a:rPr lang="de-DE" sz="1000" dirty="0">
                <a:highlight>
                  <a:srgbClr val="FFFF00"/>
                </a:highlight>
              </a:rPr>
              <a:t>#TODO: </a:t>
            </a:r>
          </a:p>
          <a:p>
            <a:pPr marL="139700">
              <a:buSzPts val="1400"/>
              <a:defRPr/>
            </a:pPr>
            <a:r>
              <a:rPr lang="de-DE" sz="1000" dirty="0">
                <a:highlight>
                  <a:srgbClr val="FFFF00"/>
                </a:highlight>
              </a:rPr>
              <a:t>- Überschrift in „Lane Domain“ ändern</a:t>
            </a:r>
          </a:p>
          <a:p>
            <a:pPr marL="139700">
              <a:buSzPts val="1400"/>
              <a:defRPr/>
            </a:pPr>
            <a:r>
              <a:rPr lang="de-DE" sz="1000" dirty="0">
                <a:highlight>
                  <a:srgbClr val="FFFF00"/>
                </a:highlight>
              </a:rPr>
              <a:t>- Weniger Abstand zwischen den Balken</a:t>
            </a:r>
          </a:p>
        </p:txBody>
      </p:sp>
    </p:spTree>
    <p:extLst>
      <p:ext uri="{BB962C8B-B14F-4D97-AF65-F5344CB8AC3E}">
        <p14:creationId xmlns:p14="http://schemas.microsoft.com/office/powerpoint/2010/main" val="1520258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 dirty="0">
                <a:latin typeface="Oswald"/>
                <a:ea typeface="Oswald"/>
                <a:cs typeface="Oswald"/>
                <a:sym typeface="Oswald"/>
              </a:rPr>
              <a:t>Datenbereinigung</a:t>
            </a:r>
            <a:endParaRPr dirty="0">
              <a:latin typeface="Oswald"/>
              <a:ea typeface="Oswald"/>
              <a:cs typeface="Oswald"/>
              <a:sym typeface="Oswald"/>
            </a:endParaRPr>
          </a:p>
        </p:txBody>
      </p:sp>
      <p:sp>
        <p:nvSpPr>
          <p:cNvPr id="193" name="Google Shape;193;p18"/>
          <p:cNvSpPr txBox="1"/>
          <p:nvPr/>
        </p:nvSpPr>
        <p:spPr>
          <a:xfrm>
            <a:off x="-100" y="4866600"/>
            <a:ext cx="41376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600">
                <a:solidFill>
                  <a:srgbClr val="999999"/>
                </a:solidFill>
              </a:rPr>
              <a:t>https://engineering.fb.com/2020/01/13/open-source/open-source-2019/</a:t>
            </a:r>
            <a:endParaRPr sz="600">
              <a:solidFill>
                <a:srgbClr val="999999"/>
              </a:solidFill>
            </a:endParaRPr>
          </a:p>
        </p:txBody>
      </p:sp>
      <p:pic>
        <p:nvPicPr>
          <p:cNvPr id="14" name="Grafik 13">
            <a:extLst>
              <a:ext uri="{FF2B5EF4-FFF2-40B4-BE49-F238E27FC236}">
                <a16:creationId xmlns:a16="http://schemas.microsoft.com/office/drawing/2014/main" id="{A9D77923-FB02-A24A-9983-841D6A5FBC13}"/>
              </a:ext>
            </a:extLst>
          </p:cNvPr>
          <p:cNvPicPr>
            <a:picLocks noChangeAspect="1"/>
          </p:cNvPicPr>
          <p:nvPr/>
        </p:nvPicPr>
        <p:blipFill>
          <a:blip r:embed="rId3"/>
          <a:stretch>
            <a:fillRect/>
          </a:stretch>
        </p:blipFill>
        <p:spPr>
          <a:xfrm>
            <a:off x="472517" y="1164848"/>
            <a:ext cx="4149444" cy="2560800"/>
          </a:xfrm>
          <a:prstGeom prst="rect">
            <a:avLst/>
          </a:prstGeom>
        </p:spPr>
      </p:pic>
      <p:pic>
        <p:nvPicPr>
          <p:cNvPr id="15" name="Grafik 14">
            <a:extLst>
              <a:ext uri="{FF2B5EF4-FFF2-40B4-BE49-F238E27FC236}">
                <a16:creationId xmlns:a16="http://schemas.microsoft.com/office/drawing/2014/main" id="{21F39EE1-33A6-454D-BBBA-D32452B517D2}"/>
              </a:ext>
            </a:extLst>
          </p:cNvPr>
          <p:cNvPicPr>
            <a:picLocks noChangeAspect="1"/>
          </p:cNvPicPr>
          <p:nvPr/>
        </p:nvPicPr>
        <p:blipFill>
          <a:blip r:embed="rId4"/>
          <a:stretch>
            <a:fillRect/>
          </a:stretch>
        </p:blipFill>
        <p:spPr>
          <a:xfrm>
            <a:off x="4571900" y="1162174"/>
            <a:ext cx="4310494" cy="2660191"/>
          </a:xfrm>
          <a:prstGeom prst="rect">
            <a:avLst/>
          </a:prstGeom>
        </p:spPr>
      </p:pic>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
        <p:nvSpPr>
          <p:cNvPr id="22" name="Textfeld 21">
            <a:extLst>
              <a:ext uri="{FF2B5EF4-FFF2-40B4-BE49-F238E27FC236}">
                <a16:creationId xmlns:a16="http://schemas.microsoft.com/office/drawing/2014/main" id="{A575F321-8BF8-C543-819D-0B6FA514E89B}"/>
              </a:ext>
            </a:extLst>
          </p:cNvPr>
          <p:cNvSpPr txBox="1"/>
          <p:nvPr/>
        </p:nvSpPr>
        <p:spPr>
          <a:xfrm>
            <a:off x="834819" y="4085608"/>
            <a:ext cx="4589057" cy="738664"/>
          </a:xfrm>
          <a:prstGeom prst="rect">
            <a:avLst/>
          </a:prstGeom>
          <a:noFill/>
        </p:spPr>
        <p:txBody>
          <a:bodyPr wrap="square" rtlCol="0">
            <a:spAutoFit/>
          </a:bodyPr>
          <a:lstStyle/>
          <a:p>
            <a:pPr marL="285750" indent="-285750">
              <a:buFont typeface="Arial" panose="020B0604020202020204" pitchFamily="34" charset="0"/>
              <a:buChar char="•"/>
            </a:pPr>
            <a:r>
              <a:rPr lang="de-DE" dirty="0">
                <a:solidFill>
                  <a:srgbClr val="3B5998"/>
                </a:solidFill>
              </a:rPr>
              <a:t>Entfernen fehlender Werte und falscher Werte</a:t>
            </a:r>
          </a:p>
          <a:p>
            <a:pPr marL="285750" indent="-285750">
              <a:buFont typeface="Arial" panose="020B0604020202020204" pitchFamily="34" charset="0"/>
              <a:buChar char="•"/>
            </a:pPr>
            <a:r>
              <a:rPr lang="de-DE" dirty="0">
                <a:solidFill>
                  <a:srgbClr val="3B5998"/>
                </a:solidFill>
              </a:rPr>
              <a:t>Eingrenzung der Jahre</a:t>
            </a:r>
          </a:p>
          <a:p>
            <a:pPr marL="285750" indent="-285750">
              <a:buFont typeface="Arial" panose="020B0604020202020204" pitchFamily="34" charset="0"/>
              <a:buChar char="•"/>
            </a:pPr>
            <a:endParaRPr lang="de-DE" dirty="0">
              <a:solidFill>
                <a:srgbClr val="3B5998"/>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4"/>
          <p:cNvSpPr/>
          <p:nvPr/>
        </p:nvSpPr>
        <p:spPr>
          <a:xfrm>
            <a:off x="0" y="0"/>
            <a:ext cx="9144000" cy="51435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4"/>
          <p:cNvSpPr txBox="1">
            <a:spLocks noGrp="1"/>
          </p:cNvSpPr>
          <p:nvPr>
            <p:ph type="title"/>
          </p:nvPr>
        </p:nvSpPr>
        <p:spPr>
          <a:xfrm>
            <a:off x="674249" y="2114267"/>
            <a:ext cx="7301854" cy="914966"/>
          </a:xfrm>
          <a:prstGeom prst="rect">
            <a:avLst/>
          </a:prstGeom>
        </p:spPr>
        <p:txBody>
          <a:bodyPr spcFirstLastPara="1" wrap="square" lIns="91425" tIns="91425" rIns="91425" bIns="91425" anchor="b" anchorCtr="0">
            <a:noAutofit/>
          </a:bodyPr>
          <a:lstStyle/>
          <a:p>
            <a:pPr lvl="0"/>
            <a:r>
              <a:rPr lang="de-DE" sz="4800" dirty="0">
                <a:solidFill>
                  <a:srgbClr val="FFFFFF"/>
                </a:solidFill>
                <a:latin typeface="Oswald"/>
                <a:ea typeface="Oswald"/>
                <a:cs typeface="Oswald"/>
                <a:sym typeface="Oswald"/>
              </a:rPr>
              <a:t>Kennzahlen und Reporting</a:t>
            </a:r>
          </a:p>
        </p:txBody>
      </p:sp>
    </p:spTree>
    <p:extLst>
      <p:ext uri="{BB962C8B-B14F-4D97-AF65-F5344CB8AC3E}">
        <p14:creationId xmlns:p14="http://schemas.microsoft.com/office/powerpoint/2010/main" val="1942450148"/>
      </p:ext>
    </p:extLst>
  </p:cSld>
  <p:clrMapOvr>
    <a:masterClrMapping/>
  </p:clrMapOvr>
</p:sld>
</file>

<file path=ppt/theme/theme1.xml><?xml version="1.0" encoding="utf-8"?>
<a:theme xmlns:a="http://schemas.openxmlformats.org/drawingml/2006/main" name="Geometric">
  <a:themeElements>
    <a:clrScheme name="Geometric">
      <a:dk1>
        <a:srgbClr val="2A3990"/>
      </a:dk1>
      <a:lt1>
        <a:srgbClr val="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1710</Words>
  <Application>Microsoft Macintosh PowerPoint</Application>
  <PresentationFormat>Bildschirmpräsentation (16:9)</PresentationFormat>
  <Paragraphs>404</Paragraphs>
  <Slides>32</Slides>
  <Notes>32</Notes>
  <HiddenSlides>10</HiddenSlides>
  <MMClips>0</MMClips>
  <ScaleCrop>false</ScaleCrop>
  <HeadingPairs>
    <vt:vector size="6" baseType="variant">
      <vt:variant>
        <vt:lpstr>Verwendete Schriftarten</vt:lpstr>
      </vt:variant>
      <vt:variant>
        <vt:i4>3</vt:i4>
      </vt:variant>
      <vt:variant>
        <vt:lpstr>Design</vt:lpstr>
      </vt:variant>
      <vt:variant>
        <vt:i4>1</vt:i4>
      </vt:variant>
      <vt:variant>
        <vt:lpstr>Folientitel</vt:lpstr>
      </vt:variant>
      <vt:variant>
        <vt:i4>32</vt:i4>
      </vt:variant>
    </vt:vector>
  </HeadingPairs>
  <TitlesOfParts>
    <vt:vector size="36" baseType="lpstr">
      <vt:lpstr>Roboto</vt:lpstr>
      <vt:lpstr>Arial</vt:lpstr>
      <vt:lpstr>Oswald</vt:lpstr>
      <vt:lpstr>Geometric</vt:lpstr>
      <vt:lpstr>PowerPoint-Präsentation</vt:lpstr>
      <vt:lpstr>Team</vt:lpstr>
      <vt:lpstr>AGENDA</vt:lpstr>
      <vt:lpstr>Visuelle Exploration &amp; Datenbereinigung</vt:lpstr>
      <vt:lpstr>Problemstellung</vt:lpstr>
      <vt:lpstr>Visuelle Exploration</vt:lpstr>
      <vt:lpstr>Visuelle Exploration</vt:lpstr>
      <vt:lpstr>Datenbereinigung</vt:lpstr>
      <vt:lpstr>Kennzahlen und Reporting</vt:lpstr>
      <vt:lpstr>Kosten und Umsatz von Instafreight  in 2018 bis 2020 (in €) </vt:lpstr>
      <vt:lpstr>Visuelle Exploration</vt:lpstr>
      <vt:lpstr>Visuelle Exploration</vt:lpstr>
      <vt:lpstr>Kennzahlen und Reporting Marge, Umsatz und Kosten in Deutschland</vt:lpstr>
      <vt:lpstr>Kennzahlen und Reporting: Deutschland </vt:lpstr>
      <vt:lpstr>Instafreight: Vorgegebene Prognose in Margin</vt:lpstr>
      <vt:lpstr>1. Zeitreihenanalyse:</vt:lpstr>
      <vt:lpstr>2. Zeitreihenanalyse</vt:lpstr>
      <vt:lpstr>2. Dashboard</vt:lpstr>
      <vt:lpstr>Erkenntnisse und Vorschläge</vt:lpstr>
      <vt:lpstr>Danke für Eure Aufmerksamkeit</vt:lpstr>
      <vt:lpstr>Back Up</vt:lpstr>
      <vt:lpstr>PowerPoint-Präsentation</vt:lpstr>
      <vt:lpstr>Concept Model</vt:lpstr>
      <vt:lpstr>Case Studies Approach </vt:lpstr>
      <vt:lpstr>Results - Reasons for Companies to Invest into OSS Projects</vt:lpstr>
      <vt:lpstr>What are the challenges for companies to invest into OSS projects?</vt:lpstr>
      <vt:lpstr>SUMMARY</vt:lpstr>
      <vt:lpstr>Source</vt:lpstr>
      <vt:lpstr>Backup</vt:lpstr>
      <vt:lpstr>Backup - Overview of Literature Review</vt:lpstr>
      <vt:lpstr>Backup - Literature Review Results 1</vt:lpstr>
      <vt:lpstr>RESULTS FROM CASE STUDIES: PYTORCH &amp; REACT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cp:lastModifiedBy>Anh-Thu Tran</cp:lastModifiedBy>
  <cp:revision>83</cp:revision>
  <dcterms:modified xsi:type="dcterms:W3CDTF">2021-02-15T12:52:49Z</dcterms:modified>
</cp:coreProperties>
</file>